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49"/>
  </p:notesMasterIdLst>
  <p:sldIdLst>
    <p:sldId id="256" r:id="rId2"/>
    <p:sldId id="257" r:id="rId3"/>
    <p:sldId id="286" r:id="rId4"/>
    <p:sldId id="287" r:id="rId5"/>
    <p:sldId id="289" r:id="rId6"/>
    <p:sldId id="290" r:id="rId7"/>
    <p:sldId id="295" r:id="rId8"/>
    <p:sldId id="291" r:id="rId9"/>
    <p:sldId id="293" r:id="rId10"/>
    <p:sldId id="292" r:id="rId11"/>
    <p:sldId id="296" r:id="rId12"/>
    <p:sldId id="288" r:id="rId13"/>
    <p:sldId id="297" r:id="rId14"/>
    <p:sldId id="298" r:id="rId15"/>
    <p:sldId id="299" r:id="rId16"/>
    <p:sldId id="300" r:id="rId17"/>
    <p:sldId id="301" r:id="rId18"/>
    <p:sldId id="302" r:id="rId19"/>
    <p:sldId id="336" r:id="rId20"/>
    <p:sldId id="303" r:id="rId21"/>
    <p:sldId id="304" r:id="rId22"/>
    <p:sldId id="338" r:id="rId23"/>
    <p:sldId id="309" r:id="rId24"/>
    <p:sldId id="327" r:id="rId25"/>
    <p:sldId id="328" r:id="rId26"/>
    <p:sldId id="330" r:id="rId27"/>
    <p:sldId id="332" r:id="rId28"/>
    <p:sldId id="334" r:id="rId29"/>
    <p:sldId id="306" r:id="rId30"/>
    <p:sldId id="312" r:id="rId31"/>
    <p:sldId id="307" r:id="rId32"/>
    <p:sldId id="308" r:id="rId33"/>
    <p:sldId id="310" r:id="rId34"/>
    <p:sldId id="315" r:id="rId35"/>
    <p:sldId id="316" r:id="rId36"/>
    <p:sldId id="317" r:id="rId37"/>
    <p:sldId id="318" r:id="rId38"/>
    <p:sldId id="320" r:id="rId39"/>
    <p:sldId id="322" r:id="rId40"/>
    <p:sldId id="321" r:id="rId41"/>
    <p:sldId id="323" r:id="rId42"/>
    <p:sldId id="324" r:id="rId43"/>
    <p:sldId id="325" r:id="rId44"/>
    <p:sldId id="326" r:id="rId45"/>
    <p:sldId id="283" r:id="rId46"/>
    <p:sldId id="285" r:id="rId47"/>
    <p:sldId id="284" r:id="rId4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5050"/>
    <a:srgbClr val="0070C0"/>
    <a:srgbClr val="36D649"/>
    <a:srgbClr val="0000CC"/>
    <a:srgbClr val="C8A56E"/>
    <a:srgbClr val="1A2A4A"/>
    <a:srgbClr val="FF4000"/>
    <a:srgbClr val="FFC000"/>
    <a:srgbClr val="7FFF00"/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46" autoAdjust="0"/>
    <p:restoredTop sz="94658" autoAdjust="0"/>
  </p:normalViewPr>
  <p:slideViewPr>
    <p:cSldViewPr>
      <p:cViewPr varScale="1">
        <p:scale>
          <a:sx n="71" d="100"/>
          <a:sy n="71" d="100"/>
        </p:scale>
        <p:origin x="-1266" y="-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3243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90" d="100"/>
        <a:sy n="90" d="100"/>
      </p:scale>
      <p:origin x="0" y="729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29.wmf"/><Relationship Id="rId2" Type="http://schemas.openxmlformats.org/officeDocument/2006/relationships/image" Target="../media/image28.wmf"/><Relationship Id="rId1" Type="http://schemas.openxmlformats.org/officeDocument/2006/relationships/image" Target="../media/image27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32.wmf"/><Relationship Id="rId1" Type="http://schemas.openxmlformats.org/officeDocument/2006/relationships/image" Target="../media/image31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37.wmf"/><Relationship Id="rId2" Type="http://schemas.openxmlformats.org/officeDocument/2006/relationships/image" Target="../media/image36.wmf"/><Relationship Id="rId1" Type="http://schemas.openxmlformats.org/officeDocument/2006/relationships/image" Target="../media/image35.wmf"/><Relationship Id="rId4" Type="http://schemas.openxmlformats.org/officeDocument/2006/relationships/image" Target="../media/image38.wmf"/></Relationships>
</file>

<file path=ppt/drawings/_rels/vmlDrawing4.vml.rels><?xml version="1.0" encoding="UTF-8" standalone="yes"?>
<Relationships xmlns="http://schemas.openxmlformats.org/package/2006/relationships"><Relationship Id="rId8" Type="http://schemas.openxmlformats.org/officeDocument/2006/relationships/image" Target="../media/image57.wmf"/><Relationship Id="rId3" Type="http://schemas.openxmlformats.org/officeDocument/2006/relationships/image" Target="../media/image52.wmf"/><Relationship Id="rId7" Type="http://schemas.openxmlformats.org/officeDocument/2006/relationships/image" Target="../media/image56.wmf"/><Relationship Id="rId12" Type="http://schemas.openxmlformats.org/officeDocument/2006/relationships/image" Target="../media/image61.wmf"/><Relationship Id="rId2" Type="http://schemas.openxmlformats.org/officeDocument/2006/relationships/image" Target="../media/image51.wmf"/><Relationship Id="rId1" Type="http://schemas.openxmlformats.org/officeDocument/2006/relationships/image" Target="../media/image50.wmf"/><Relationship Id="rId6" Type="http://schemas.openxmlformats.org/officeDocument/2006/relationships/image" Target="../media/image55.wmf"/><Relationship Id="rId11" Type="http://schemas.openxmlformats.org/officeDocument/2006/relationships/image" Target="../media/image60.wmf"/><Relationship Id="rId5" Type="http://schemas.openxmlformats.org/officeDocument/2006/relationships/image" Target="../media/image54.wmf"/><Relationship Id="rId10" Type="http://schemas.openxmlformats.org/officeDocument/2006/relationships/image" Target="../media/image59.wmf"/><Relationship Id="rId4" Type="http://schemas.openxmlformats.org/officeDocument/2006/relationships/image" Target="../media/image53.wmf"/><Relationship Id="rId9" Type="http://schemas.openxmlformats.org/officeDocument/2006/relationships/image" Target="../media/image58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F9F6F8-DC93-4263-BA57-AD9D4385C8E5}" type="datetimeFigureOut">
              <a:rPr lang="en-US" smtClean="0"/>
              <a:pPr/>
              <a:t>2017-10-22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5F2DB0-B490-4B71-886B-D4923F08889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9636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F2DB0-B490-4B71-886B-D4923F088891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F2DB0-B490-4B71-886B-D4923F088891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F2DB0-B490-4B71-886B-D4923F088891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F2DB0-B490-4B71-886B-D4923F088891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F2DB0-B490-4B71-886B-D4923F088891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F2DB0-B490-4B71-886B-D4923F088891}" type="slidenum">
              <a:rPr lang="en-US" smtClean="0"/>
              <a:pPr/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F2DB0-B490-4B71-886B-D4923F088891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F2DB0-B490-4B71-886B-D4923F088891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F2DB0-B490-4B71-886B-D4923F088891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F2DB0-B490-4B71-886B-D4923F088891}" type="slidenum">
              <a:rPr lang="en-US" smtClean="0"/>
              <a:pPr/>
              <a:t>18</a:t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F2DB0-B490-4B71-886B-D4923F088891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F2DB0-B490-4B71-886B-D4923F088891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F2DB0-B490-4B71-886B-D4923F088891}" type="slidenum">
              <a:rPr lang="en-US" smtClean="0"/>
              <a:pPr/>
              <a:t>20</a:t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F2DB0-B490-4B71-886B-D4923F088891}" type="slidenum">
              <a:rPr lang="en-US" smtClean="0"/>
              <a:pPr/>
              <a:t>21</a:t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F2DB0-B490-4B71-886B-D4923F088891}" type="slidenum">
              <a:rPr lang="en-US" smtClean="0"/>
              <a:pPr/>
              <a:t>22</a:t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F2DB0-B490-4B71-886B-D4923F088891}" type="slidenum">
              <a:rPr lang="en-US" smtClean="0"/>
              <a:pPr/>
              <a:t>23</a:t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F2DB0-B490-4B71-886B-D4923F088891}" type="slidenum">
              <a:rPr lang="en-US" smtClean="0"/>
              <a:pPr/>
              <a:t>24</a:t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F2DB0-B490-4B71-886B-D4923F088891}" type="slidenum">
              <a:rPr lang="en-US" smtClean="0"/>
              <a:pPr/>
              <a:t>25</a:t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F2DB0-B490-4B71-886B-D4923F088891}" type="slidenum">
              <a:rPr lang="en-US" smtClean="0"/>
              <a:pPr/>
              <a:t>26</a:t>
            </a:fld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F2DB0-B490-4B71-886B-D4923F088891}" type="slidenum">
              <a:rPr lang="en-US" smtClean="0"/>
              <a:pPr/>
              <a:t>27</a:t>
            </a:fld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F2DB0-B490-4B71-886B-D4923F088891}" type="slidenum">
              <a:rPr lang="en-US" smtClean="0"/>
              <a:pPr/>
              <a:t>28</a:t>
            </a:fld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F2DB0-B490-4B71-886B-D4923F088891}" type="slidenum">
              <a:rPr lang="en-US" smtClean="0"/>
              <a:pPr/>
              <a:t>29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F2DB0-B490-4B71-886B-D4923F088891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F2DB0-B490-4B71-886B-D4923F088891}" type="slidenum">
              <a:rPr lang="en-US" smtClean="0"/>
              <a:pPr/>
              <a:t>30</a:t>
            </a:fld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F2DB0-B490-4B71-886B-D4923F088891}" type="slidenum">
              <a:rPr lang="en-US" smtClean="0"/>
              <a:pPr/>
              <a:t>31</a:t>
            </a:fld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F2DB0-B490-4B71-886B-D4923F088891}" type="slidenum">
              <a:rPr lang="en-US" smtClean="0"/>
              <a:pPr/>
              <a:t>32</a:t>
            </a:fld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F2DB0-B490-4B71-886B-D4923F088891}" type="slidenum">
              <a:rPr lang="en-US" smtClean="0"/>
              <a:pPr/>
              <a:t>33</a:t>
            </a:fld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F2DB0-B490-4B71-886B-D4923F088891}" type="slidenum">
              <a:rPr lang="en-US" smtClean="0"/>
              <a:pPr/>
              <a:t>34</a:t>
            </a:fld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F2DB0-B490-4B71-886B-D4923F088891}" type="slidenum">
              <a:rPr lang="en-US" smtClean="0"/>
              <a:pPr/>
              <a:t>35</a:t>
            </a:fld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F2DB0-B490-4B71-886B-D4923F088891}" type="slidenum">
              <a:rPr lang="en-US" smtClean="0"/>
              <a:pPr/>
              <a:t>36</a:t>
            </a:fld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F2DB0-B490-4B71-886B-D4923F088891}" type="slidenum">
              <a:rPr lang="en-US" smtClean="0"/>
              <a:pPr/>
              <a:t>37</a:t>
            </a:fld>
            <a:endParaRPr 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F2DB0-B490-4B71-886B-D4923F088891}" type="slidenum">
              <a:rPr lang="en-US" smtClean="0"/>
              <a:pPr/>
              <a:t>38</a:t>
            </a:fld>
            <a:endParaRPr 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F2DB0-B490-4B71-886B-D4923F088891}" type="slidenum">
              <a:rPr lang="en-US" smtClean="0"/>
              <a:pPr/>
              <a:t>39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F2DB0-B490-4B71-886B-D4923F088891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F2DB0-B490-4B71-886B-D4923F088891}" type="slidenum">
              <a:rPr lang="en-US" smtClean="0"/>
              <a:pPr/>
              <a:t>40</a:t>
            </a:fld>
            <a:endParaRPr 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F2DB0-B490-4B71-886B-D4923F088891}" type="slidenum">
              <a:rPr lang="en-US" smtClean="0"/>
              <a:pPr/>
              <a:t>41</a:t>
            </a:fld>
            <a:endParaRPr 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F2DB0-B490-4B71-886B-D4923F088891}" type="slidenum">
              <a:rPr lang="en-US" smtClean="0"/>
              <a:pPr/>
              <a:t>42</a:t>
            </a:fld>
            <a:endParaRPr 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F2DB0-B490-4B71-886B-D4923F088891}" type="slidenum">
              <a:rPr lang="en-US" smtClean="0"/>
              <a:pPr/>
              <a:t>43</a:t>
            </a:fld>
            <a:endParaRPr 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F2DB0-B490-4B71-886B-D4923F088891}" type="slidenum">
              <a:rPr lang="en-US" smtClean="0"/>
              <a:pPr/>
              <a:t>44</a:t>
            </a:fld>
            <a:endParaRPr 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F2DB0-B490-4B71-886B-D4923F088891}" type="slidenum">
              <a:rPr lang="en-US" smtClean="0"/>
              <a:pPr/>
              <a:t>45</a:t>
            </a:fld>
            <a:endParaRPr 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F2DB0-B490-4B71-886B-D4923F088891}" type="slidenum">
              <a:rPr lang="en-US" smtClean="0"/>
              <a:pPr/>
              <a:t>46</a:t>
            </a:fld>
            <a:endParaRPr 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F2DB0-B490-4B71-886B-D4923F088891}" type="slidenum">
              <a:rPr lang="en-US" smtClean="0"/>
              <a:pPr/>
              <a:t>47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F2DB0-B490-4B71-886B-D4923F088891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F2DB0-B490-4B71-886B-D4923F088891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F2DB0-B490-4B71-886B-D4923F088891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F2DB0-B490-4B71-886B-D4923F088891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F2DB0-B490-4B71-886B-D4923F088891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2.wmv"/><Relationship Id="rId1" Type="http://schemas.microsoft.com/office/2007/relationships/media" Target="../media/media2.wmv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 userDrawn="1"/>
        </p:nvSpPr>
        <p:spPr>
          <a:xfrm>
            <a:off x="0" y="6519446"/>
            <a:ext cx="9144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bg-BG" sz="1600" spc="0" dirty="0" smtClean="0">
                <a:effectLst>
                  <a:outerShdw blurRad="50800" dir="16200000" rotWithShape="0">
                    <a:prstClr val="black">
                      <a:alpha val="40000"/>
                    </a:prstClr>
                  </a:outerShdw>
                </a:effectLst>
              </a:rPr>
              <a:t>О</a:t>
            </a:r>
            <a:r>
              <a:rPr lang="bg-BG" sz="1400" spc="0" dirty="0" smtClean="0">
                <a:effectLst>
                  <a:outerShdw blurRad="50800" dir="16200000" rotWithShape="0">
                    <a:prstClr val="black">
                      <a:alpha val="40000"/>
                    </a:prstClr>
                  </a:outerShdw>
                </a:effectLst>
              </a:rPr>
              <a:t>СНОВИ</a:t>
            </a:r>
            <a:r>
              <a:rPr lang="bg-BG" sz="1600" spc="0" dirty="0" smtClean="0">
                <a:effectLst>
                  <a:outerShdw blurRad="50800" dir="16200000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bg-BG" sz="1400" spc="0" dirty="0" smtClean="0">
                <a:effectLst>
                  <a:outerShdw blurRad="50800" dir="16200000" rotWithShape="0">
                    <a:prstClr val="black">
                      <a:alpha val="40000"/>
                    </a:prstClr>
                  </a:outerShdw>
                </a:effectLst>
              </a:rPr>
              <a:t>НА</a:t>
            </a:r>
            <a:r>
              <a:rPr lang="bg-BG" sz="1600" spc="0" dirty="0" smtClean="0">
                <a:effectLst>
                  <a:outerShdw blurRad="50800" dir="16200000" rotWithShape="0">
                    <a:prstClr val="black">
                      <a:alpha val="40000"/>
                    </a:prstClr>
                  </a:outerShdw>
                </a:effectLst>
              </a:rPr>
              <a:t> К</a:t>
            </a:r>
            <a:r>
              <a:rPr lang="bg-BG" sz="1400" spc="0" dirty="0" smtClean="0">
                <a:effectLst>
                  <a:outerShdw blurRad="50800" dir="16200000" rotWithShape="0">
                    <a:prstClr val="black">
                      <a:alpha val="40000"/>
                    </a:prstClr>
                  </a:outerShdw>
                </a:effectLst>
              </a:rPr>
              <a:t>ОМПЮТЪРНАТА</a:t>
            </a:r>
            <a:r>
              <a:rPr lang="bg-BG" sz="1600" spc="0" dirty="0" smtClean="0">
                <a:effectLst>
                  <a:outerShdw blurRad="50800" dir="16200000" rotWithShape="0">
                    <a:prstClr val="black">
                      <a:alpha val="40000"/>
                    </a:prstClr>
                  </a:outerShdw>
                </a:effectLst>
              </a:rPr>
              <a:t> Г</a:t>
            </a:r>
            <a:r>
              <a:rPr lang="bg-BG" sz="1400" spc="0" dirty="0" smtClean="0">
                <a:effectLst>
                  <a:outerShdw blurRad="50800" dir="16200000" rotWithShape="0">
                    <a:prstClr val="black">
                      <a:alpha val="40000"/>
                    </a:prstClr>
                  </a:outerShdw>
                </a:effectLst>
              </a:rPr>
              <a:t>РАФИКА</a:t>
            </a:r>
            <a:r>
              <a:rPr lang="bg-BG" sz="1600" spc="0" dirty="0" smtClean="0">
                <a:effectLst>
                  <a:outerShdw blurRad="50800" dir="16200000" rotWithShape="0">
                    <a:prstClr val="black">
                      <a:alpha val="40000"/>
                    </a:prstClr>
                  </a:outerShdw>
                </a:effectLst>
              </a:rPr>
              <a:t>   •   доц. д-р П</a:t>
            </a:r>
            <a:r>
              <a:rPr lang="bg-BG" sz="1400" spc="0" dirty="0" smtClean="0">
                <a:effectLst>
                  <a:outerShdw blurRad="50800" dir="16200000" rotWithShape="0">
                    <a:prstClr val="black">
                      <a:alpha val="40000"/>
                    </a:prstClr>
                  </a:outerShdw>
                </a:effectLst>
              </a:rPr>
              <a:t>АВЕЛ</a:t>
            </a:r>
            <a:r>
              <a:rPr lang="bg-BG" sz="1600" spc="0" dirty="0" smtClean="0">
                <a:effectLst>
                  <a:outerShdw blurRad="50800" dir="16200000" rotWithShape="0">
                    <a:prstClr val="black">
                      <a:alpha val="40000"/>
                    </a:prstClr>
                  </a:outerShdw>
                </a:effectLst>
              </a:rPr>
              <a:t> Б</a:t>
            </a:r>
            <a:r>
              <a:rPr lang="bg-BG" sz="1400" spc="0" dirty="0" smtClean="0">
                <a:effectLst>
                  <a:outerShdw blurRad="50800" dir="16200000" rotWithShape="0">
                    <a:prstClr val="black">
                      <a:alpha val="40000"/>
                    </a:prstClr>
                  </a:outerShdw>
                </a:effectLst>
              </a:rPr>
              <a:t>ОЙЧЕВ</a:t>
            </a:r>
            <a:r>
              <a:rPr lang="bg-BG" sz="1600" spc="0" dirty="0" smtClean="0">
                <a:effectLst>
                  <a:outerShdw blurRad="50800" dir="16200000" rotWithShape="0">
                    <a:prstClr val="black">
                      <a:alpha val="40000"/>
                    </a:prstClr>
                  </a:outerShdw>
                </a:effectLst>
              </a:rPr>
              <a:t>   •   КИТ-ФМИ-СУ   •   201</a:t>
            </a:r>
            <a:r>
              <a:rPr lang="en-US" sz="1600" spc="0" dirty="0" smtClean="0">
                <a:effectLst>
                  <a:outerShdw blurRad="50800" dir="16200000" rotWithShape="0">
                    <a:prstClr val="black">
                      <a:alpha val="40000"/>
                    </a:prstClr>
                  </a:outerShdw>
                </a:effectLst>
              </a:rPr>
              <a:t>7</a:t>
            </a:r>
            <a:endParaRPr lang="en-US" sz="1600" spc="0" dirty="0"/>
          </a:p>
        </p:txBody>
      </p:sp>
      <p:sp>
        <p:nvSpPr>
          <p:cNvPr id="31" name="Content Placeholder 30"/>
          <p:cNvSpPr>
            <a:spLocks noGrp="1"/>
          </p:cNvSpPr>
          <p:nvPr>
            <p:ph sz="quarter" idx="11" hasCustomPrompt="1"/>
          </p:nvPr>
        </p:nvSpPr>
        <p:spPr>
          <a:xfrm>
            <a:off x="0" y="1295400"/>
            <a:ext cx="9144000" cy="609600"/>
          </a:xfrm>
        </p:spPr>
        <p:txBody>
          <a:bodyPr/>
          <a:lstStyle>
            <a:lvl1pPr algn="ctr">
              <a:buNone/>
              <a:defRPr b="1">
                <a:solidFill>
                  <a:srgbClr val="0070C0"/>
                </a:solidFill>
                <a:effectLst>
                  <a:outerShdw blurRad="50800" dir="16200000" rotWithShape="0">
                    <a:srgbClr val="0070C0">
                      <a:alpha val="40000"/>
                    </a:srgbClr>
                  </a:outerShdw>
                </a:effectLst>
              </a:defRPr>
            </a:lvl1pPr>
          </a:lstStyle>
          <a:p>
            <a:pPr lvl="0"/>
            <a:r>
              <a:rPr lang="bg-BG" dirty="0" smtClean="0"/>
              <a:t>Номер на лекция</a:t>
            </a:r>
            <a:endParaRPr lang="en-US" dirty="0"/>
          </a:p>
        </p:txBody>
      </p:sp>
      <p:sp>
        <p:nvSpPr>
          <p:cNvPr id="32" name="Content Placeholder 30"/>
          <p:cNvSpPr>
            <a:spLocks noGrp="1"/>
          </p:cNvSpPr>
          <p:nvPr>
            <p:ph sz="quarter" idx="12" hasCustomPrompt="1"/>
          </p:nvPr>
        </p:nvSpPr>
        <p:spPr>
          <a:xfrm>
            <a:off x="0" y="1905000"/>
            <a:ext cx="9144000" cy="1066800"/>
          </a:xfrm>
        </p:spPr>
        <p:txBody>
          <a:bodyPr>
            <a:noAutofit/>
          </a:bodyPr>
          <a:lstStyle>
            <a:lvl1pPr algn="ctr">
              <a:buNone/>
              <a:defRPr sz="6600" b="1">
                <a:solidFill>
                  <a:schemeClr val="tx1"/>
                </a:solidFill>
                <a:effectLst>
                  <a:outerShdw blurRad="50800" dir="16200000" rotWithShape="0">
                    <a:schemeClr val="tx1">
                      <a:alpha val="40000"/>
                    </a:schemeClr>
                  </a:outerShdw>
                </a:effectLst>
              </a:defRPr>
            </a:lvl1pPr>
          </a:lstStyle>
          <a:p>
            <a:pPr lvl="0"/>
            <a:r>
              <a:rPr lang="bg-BG" dirty="0" smtClean="0"/>
              <a:t>Заглавие 1</a:t>
            </a:r>
            <a:endParaRPr lang="en-US" dirty="0"/>
          </a:p>
        </p:txBody>
      </p:sp>
      <p:pic>
        <p:nvPicPr>
          <p:cNvPr id="2" name="AniLogoBig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67000" y="3352800"/>
            <a:ext cx="3810000" cy="2857500"/>
          </a:xfrm>
          <a:prstGeom prst="rect">
            <a:avLst/>
          </a:prstGeom>
          <a:effectLst>
            <a:softEdge rad="31750"/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8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274638"/>
            <a:ext cx="7848600" cy="1143000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0" y="1600200"/>
            <a:ext cx="7848600" cy="5105400"/>
          </a:xfrm>
        </p:spPr>
        <p:txBody>
          <a:bodyPr/>
          <a:lstStyle>
            <a:lvl2pPr>
              <a:buFont typeface="Calibri" pitchFamily="34" charset="0"/>
              <a:buChar char="–"/>
              <a:defRPr/>
            </a:lvl2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4" name="AniLogoSmall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4514" y="381000"/>
            <a:ext cx="1219200" cy="914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8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inu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0" y="152400"/>
            <a:ext cx="7848600" cy="6553200"/>
          </a:xfrm>
        </p:spPr>
        <p:txBody>
          <a:bodyPr/>
          <a:lstStyle>
            <a:lvl2pPr>
              <a:buFont typeface="Calibri" pitchFamily="34" charset="0"/>
              <a:buChar char="–"/>
              <a:defRPr/>
            </a:lvl2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</p:spPr>
        <p:txBody>
          <a:bodyPr>
            <a:normAutofit/>
          </a:bodyPr>
          <a:lstStyle>
            <a:lvl1pPr>
              <a:defRPr sz="66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BB3B8F-FDDF-4512-9E8B-7FE672AA7E35}" type="datetimeFigureOut">
              <a:rPr lang="en-US" smtClean="0"/>
              <a:pPr/>
              <a:t>2017-10-22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63CE80-6F79-425A-BF10-6218829F3E4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6" r:id="rId3"/>
    <p:sldLayoutId id="2147483654" r:id="rId4"/>
    <p:sldLayoutId id="2147483655" r:id="rId5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5400" b="1" kern="1200">
          <a:solidFill>
            <a:schemeClr val="tx1"/>
          </a:solidFill>
          <a:effectLst>
            <a:outerShdw blurRad="50800" dir="16200000" rotWithShape="0">
              <a:prstClr val="black">
                <a:alpha val="40000"/>
              </a:prstClr>
            </a:outerShdw>
          </a:effectLst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None/>
        <a:defRPr sz="3600" b="1" kern="1200">
          <a:solidFill>
            <a:schemeClr val="tx1"/>
          </a:solidFill>
          <a:effectLst>
            <a:outerShdw blurRad="50800" dir="16200000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rgbClr val="0070C0"/>
          </a:solidFill>
          <a:effectLst>
            <a:outerShdw blurRad="50800" dir="16200000" rotWithShape="0">
              <a:schemeClr val="accent1">
                <a:lumMod val="75000"/>
                <a:alpha val="40000"/>
              </a:scheme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tx1"/>
          </a:solidFill>
          <a:effectLst>
            <a:outerShdw blurRad="50800" dir="16200000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effectLst>
            <a:outerShdw blurRad="50800" dir="16200000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effectLst>
            <a:outerShdw blurRad="50800" dir="16200000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Demos/m09181.html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hyperlink" Target="Demos/m09191.html" TargetMode="External"/><Relationship Id="rId7" Type="http://schemas.openxmlformats.org/officeDocument/2006/relationships/hyperlink" Target="Demos/m09193.html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hyperlink" Target="Demos/m09192.html" TargetMode="External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hyperlink" Target="Demos/m09201.html" TargetMode="External"/><Relationship Id="rId7" Type="http://schemas.openxmlformats.org/officeDocument/2006/relationships/hyperlink" Target="Demos/m09203.html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png"/><Relationship Id="rId5" Type="http://schemas.openxmlformats.org/officeDocument/2006/relationships/hyperlink" Target="Demos/m09202.html" TargetMode="External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hyperlink" Target="Demos/m09221.html" TargetMode="External"/><Relationship Id="rId7" Type="http://schemas.openxmlformats.org/officeDocument/2006/relationships/hyperlink" Target="Demos/m09223.html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hyperlink" Target="Demos/m09222.html" TargetMode="External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Demos/m09251.html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Demos/m09261.html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Demos/m09271.html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Demos/m09301.html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notesSlide" Target="../notesSlides/notesSlide32.xml"/><Relationship Id="rId7" Type="http://schemas.openxmlformats.org/officeDocument/2006/relationships/image" Target="../media/image28.wmf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11" Type="http://schemas.openxmlformats.org/officeDocument/2006/relationships/image" Target="../media/image30.png"/><Relationship Id="rId5" Type="http://schemas.openxmlformats.org/officeDocument/2006/relationships/image" Target="../media/image27.wmf"/><Relationship Id="rId10" Type="http://schemas.openxmlformats.org/officeDocument/2006/relationships/hyperlink" Target="Demos/m09321.html" TargetMode="External"/><Relationship Id="rId4" Type="http://schemas.openxmlformats.org/officeDocument/2006/relationships/oleObject" Target="../embeddings/oleObject1.bin"/><Relationship Id="rId9" Type="http://schemas.openxmlformats.org/officeDocument/2006/relationships/image" Target="../media/image29.wmf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hyperlink" Target="Demos/m09331.html" TargetMode="External"/><Relationship Id="rId3" Type="http://schemas.openxmlformats.org/officeDocument/2006/relationships/notesSlide" Target="../notesSlides/notesSlide33.xml"/><Relationship Id="rId7" Type="http://schemas.openxmlformats.org/officeDocument/2006/relationships/image" Target="../media/image32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5.bin"/><Relationship Id="rId5" Type="http://schemas.openxmlformats.org/officeDocument/2006/relationships/image" Target="../media/image31.wmf"/><Relationship Id="rId4" Type="http://schemas.openxmlformats.org/officeDocument/2006/relationships/oleObject" Target="../embeddings/oleObject4.bin"/><Relationship Id="rId9" Type="http://schemas.openxmlformats.org/officeDocument/2006/relationships/image" Target="../media/image3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.bin"/><Relationship Id="rId13" Type="http://schemas.openxmlformats.org/officeDocument/2006/relationships/image" Target="../media/image39.png"/><Relationship Id="rId3" Type="http://schemas.openxmlformats.org/officeDocument/2006/relationships/notesSlide" Target="../notesSlides/notesSlide35.xml"/><Relationship Id="rId7" Type="http://schemas.openxmlformats.org/officeDocument/2006/relationships/image" Target="../media/image36.wmf"/><Relationship Id="rId12" Type="http://schemas.openxmlformats.org/officeDocument/2006/relationships/hyperlink" Target="Demos/m09351.html" TargetMode="External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7.bin"/><Relationship Id="rId11" Type="http://schemas.openxmlformats.org/officeDocument/2006/relationships/image" Target="../media/image38.wmf"/><Relationship Id="rId5" Type="http://schemas.openxmlformats.org/officeDocument/2006/relationships/image" Target="../media/image35.wmf"/><Relationship Id="rId10" Type="http://schemas.openxmlformats.org/officeDocument/2006/relationships/oleObject" Target="../embeddings/oleObject9.bin"/><Relationship Id="rId4" Type="http://schemas.openxmlformats.org/officeDocument/2006/relationships/oleObject" Target="../embeddings/oleObject6.bin"/><Relationship Id="rId9" Type="http://schemas.openxmlformats.org/officeDocument/2006/relationships/image" Target="../media/image37.w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://youtu.be/eADcA3iouCk" TargetMode="External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hyperlink" Target="../../Media/Videos/Mathematics%20...%20is%20sweet.avi" TargetMode="External"/><Relationship Id="rId5" Type="http://schemas.openxmlformats.org/officeDocument/2006/relationships/image" Target="../media/image40.png"/><Relationship Id="rId4" Type="http://schemas.openxmlformats.org/officeDocument/2006/relationships/hyperlink" Target="file:///D:\Pavel\Logo\Elica\5.6\Demos\Mathematics%20...%20is%20sweet\Mathematics%20...%20is%20sweet.avi" TargetMode="Externa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microsoft.com/office/2007/relationships/media" Target="../media/media5.wmv"/><Relationship Id="rId7" Type="http://schemas.openxmlformats.org/officeDocument/2006/relationships/image" Target="../media/image42.jpeg"/><Relationship Id="rId2" Type="http://schemas.openxmlformats.org/officeDocument/2006/relationships/video" Target="../media/media4.wmv"/><Relationship Id="rId1" Type="http://schemas.microsoft.com/office/2007/relationships/media" Target="../media/media4.wmv"/><Relationship Id="rId6" Type="http://schemas.openxmlformats.org/officeDocument/2006/relationships/notesSlide" Target="../notesSlides/notesSlide38.xml"/><Relationship Id="rId5" Type="http://schemas.openxmlformats.org/officeDocument/2006/relationships/slideLayout" Target="../slideLayouts/slideLayout3.xml"/><Relationship Id="rId10" Type="http://schemas.openxmlformats.org/officeDocument/2006/relationships/image" Target="../media/image45.jpeg"/><Relationship Id="rId4" Type="http://schemas.openxmlformats.org/officeDocument/2006/relationships/video" Target="../media/media5.wmv"/><Relationship Id="rId9" Type="http://schemas.openxmlformats.org/officeDocument/2006/relationships/image" Target="../media/image4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9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2.bin"/><Relationship Id="rId13" Type="http://schemas.openxmlformats.org/officeDocument/2006/relationships/image" Target="../media/image54.wmf"/><Relationship Id="rId18" Type="http://schemas.openxmlformats.org/officeDocument/2006/relationships/oleObject" Target="../embeddings/oleObject17.bin"/><Relationship Id="rId26" Type="http://schemas.openxmlformats.org/officeDocument/2006/relationships/oleObject" Target="../embeddings/oleObject21.bin"/><Relationship Id="rId3" Type="http://schemas.openxmlformats.org/officeDocument/2006/relationships/notesSlide" Target="../notesSlides/notesSlide42.xml"/><Relationship Id="rId21" Type="http://schemas.openxmlformats.org/officeDocument/2006/relationships/image" Target="../media/image58.wmf"/><Relationship Id="rId7" Type="http://schemas.openxmlformats.org/officeDocument/2006/relationships/image" Target="../media/image51.wmf"/><Relationship Id="rId12" Type="http://schemas.openxmlformats.org/officeDocument/2006/relationships/oleObject" Target="../embeddings/oleObject14.bin"/><Relationship Id="rId17" Type="http://schemas.openxmlformats.org/officeDocument/2006/relationships/image" Target="../media/image56.wmf"/><Relationship Id="rId25" Type="http://schemas.openxmlformats.org/officeDocument/2006/relationships/image" Target="../media/image60.wmf"/><Relationship Id="rId2" Type="http://schemas.openxmlformats.org/officeDocument/2006/relationships/slideLayout" Target="../slideLayouts/slideLayout3.xml"/><Relationship Id="rId16" Type="http://schemas.openxmlformats.org/officeDocument/2006/relationships/oleObject" Target="../embeddings/oleObject16.bin"/><Relationship Id="rId20" Type="http://schemas.openxmlformats.org/officeDocument/2006/relationships/oleObject" Target="../embeddings/oleObject18.bin"/><Relationship Id="rId29" Type="http://schemas.openxmlformats.org/officeDocument/2006/relationships/hyperlink" Target="Demos/m09421.html" TargetMode="Externa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11.bin"/><Relationship Id="rId11" Type="http://schemas.openxmlformats.org/officeDocument/2006/relationships/image" Target="../media/image53.wmf"/><Relationship Id="rId24" Type="http://schemas.openxmlformats.org/officeDocument/2006/relationships/oleObject" Target="../embeddings/oleObject20.bin"/><Relationship Id="rId5" Type="http://schemas.openxmlformats.org/officeDocument/2006/relationships/image" Target="../media/image50.wmf"/><Relationship Id="rId15" Type="http://schemas.openxmlformats.org/officeDocument/2006/relationships/image" Target="../media/image55.wmf"/><Relationship Id="rId23" Type="http://schemas.openxmlformats.org/officeDocument/2006/relationships/image" Target="../media/image59.wmf"/><Relationship Id="rId28" Type="http://schemas.openxmlformats.org/officeDocument/2006/relationships/oleObject" Target="../embeddings/oleObject22.bin"/><Relationship Id="rId10" Type="http://schemas.openxmlformats.org/officeDocument/2006/relationships/oleObject" Target="../embeddings/oleObject13.bin"/><Relationship Id="rId19" Type="http://schemas.openxmlformats.org/officeDocument/2006/relationships/image" Target="../media/image57.wmf"/><Relationship Id="rId4" Type="http://schemas.openxmlformats.org/officeDocument/2006/relationships/oleObject" Target="../embeddings/oleObject10.bin"/><Relationship Id="rId9" Type="http://schemas.openxmlformats.org/officeDocument/2006/relationships/image" Target="../media/image52.wmf"/><Relationship Id="rId14" Type="http://schemas.openxmlformats.org/officeDocument/2006/relationships/oleObject" Target="../embeddings/oleObject15.bin"/><Relationship Id="rId22" Type="http://schemas.openxmlformats.org/officeDocument/2006/relationships/oleObject" Target="../embeddings/oleObject19.bin"/><Relationship Id="rId27" Type="http://schemas.openxmlformats.org/officeDocument/2006/relationships/image" Target="../media/image61.wmf"/><Relationship Id="rId30" Type="http://schemas.openxmlformats.org/officeDocument/2006/relationships/image" Target="../media/image6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Demos/m09431.html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Demos/m09441.html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5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pengl.org/" TargetMode="Externa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elica.net/" TargetMode="Externa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.png"/><Relationship Id="rId2" Type="http://schemas.openxmlformats.org/officeDocument/2006/relationships/video" Target="../media/media3.wmv"/><Relationship Id="rId1" Type="http://schemas.microsoft.com/office/2007/relationships/media" Target="../media/media3.wmv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20"/>
          <p:cNvSpPr>
            <a:spLocks noGrp="1"/>
          </p:cNvSpPr>
          <p:nvPr>
            <p:ph sz="quarter" idx="11"/>
          </p:nvPr>
        </p:nvSpPr>
        <p:spPr/>
        <p:txBody>
          <a:bodyPr>
            <a:normAutofit lnSpcReduction="10000"/>
          </a:bodyPr>
          <a:lstStyle/>
          <a:p>
            <a:r>
              <a:rPr lang="bg-BG" dirty="0" smtClean="0"/>
              <a:t>Т</a:t>
            </a:r>
            <a:r>
              <a:rPr lang="bg-BG" sz="2800" dirty="0" smtClean="0"/>
              <a:t>ЕМА</a:t>
            </a:r>
            <a:r>
              <a:rPr lang="bg-BG" dirty="0" smtClean="0"/>
              <a:t> №</a:t>
            </a:r>
            <a:r>
              <a:rPr lang="en-US" dirty="0" smtClean="0"/>
              <a:t>9</a:t>
            </a:r>
            <a:endParaRPr lang="en-US" dirty="0"/>
          </a:p>
        </p:txBody>
      </p:sp>
      <p:sp>
        <p:nvSpPr>
          <p:cNvPr id="22" name="Content Placeholder 21"/>
          <p:cNvSpPr>
            <a:spLocks noGrp="1"/>
          </p:cNvSpPr>
          <p:nvPr>
            <p:ph sz="quarter" idx="12"/>
          </p:nvPr>
        </p:nvSpPr>
        <p:spPr/>
        <p:txBody>
          <a:bodyPr>
            <a:normAutofit lnSpcReduction="10000"/>
          </a:bodyPr>
          <a:lstStyle/>
          <a:p>
            <a:r>
              <a:rPr lang="bg-BG" dirty="0" smtClean="0"/>
              <a:t>Графични примитиви</a:t>
            </a:r>
            <a:endParaRPr lang="en-US" dirty="0"/>
          </a:p>
        </p:txBody>
      </p:sp>
      <p:sp>
        <p:nvSpPr>
          <p:cNvPr id="26" name="Media Placeholder 25"/>
          <p:cNvSpPr>
            <a:spLocks noGrp="1"/>
          </p:cNvSpPr>
          <p:nvPr>
            <p:ph type="media" sz="quarter" idx="4294967295"/>
          </p:nvPr>
        </p:nvSpPr>
        <p:spPr>
          <a:xfrm>
            <a:off x="3322320" y="3322320"/>
            <a:ext cx="2468880" cy="2468880"/>
          </a:xfrm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Други подходи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bg-BG" dirty="0" smtClean="0"/>
              <a:t>Карти на </a:t>
            </a:r>
            <a:r>
              <a:rPr lang="bg-BG" dirty="0" err="1" smtClean="0"/>
              <a:t>отместеност</a:t>
            </a:r>
            <a:endParaRPr lang="bg-BG" dirty="0" smtClean="0"/>
          </a:p>
          <a:p>
            <a:pPr lvl="1">
              <a:buFont typeface="Calibri" pitchFamily="34" charset="0"/>
              <a:buChar char="–"/>
            </a:pPr>
            <a:r>
              <a:rPr lang="bg-BG" dirty="0" smtClean="0"/>
              <a:t>Кодиране на обемност чрез цвят в плоски изображения</a:t>
            </a:r>
          </a:p>
          <a:p>
            <a:pPr lvl="1">
              <a:buFont typeface="Calibri" pitchFamily="34" charset="0"/>
              <a:buChar char="–"/>
            </a:pPr>
            <a:r>
              <a:rPr lang="bg-BG" dirty="0" smtClean="0"/>
              <a:t>Аналогично на релефна карта</a:t>
            </a:r>
          </a:p>
          <a:p>
            <a:endParaRPr lang="bg-BG" sz="1000" dirty="0" smtClean="0"/>
          </a:p>
          <a:p>
            <a:r>
              <a:rPr lang="bg-BG" dirty="0" smtClean="0"/>
              <a:t>Библиотечни модели</a:t>
            </a:r>
          </a:p>
          <a:p>
            <a:pPr lvl="1">
              <a:buFont typeface="Calibri" pitchFamily="34" charset="0"/>
              <a:buChar char="–"/>
            </a:pPr>
            <a:r>
              <a:rPr lang="bg-BG" dirty="0" smtClean="0"/>
              <a:t>Библиотеки, които предоставят “вградени” модели </a:t>
            </a:r>
          </a:p>
          <a:p>
            <a:pPr lvl="1">
              <a:buFont typeface="Calibri" pitchFamily="34" charset="0"/>
              <a:buChar char="–"/>
            </a:pPr>
            <a:r>
              <a:rPr lang="bg-BG" dirty="0" smtClean="0"/>
              <a:t>Често тези модели са генерирани по някой от другите начини</a:t>
            </a:r>
          </a:p>
          <a:p>
            <a:pPr lvl="1">
              <a:buFont typeface="Calibri" pitchFamily="34" charset="0"/>
              <a:buChar char="–"/>
            </a:pPr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Графични</a:t>
            </a:r>
            <a:br>
              <a:rPr lang="bg-BG" dirty="0" smtClean="0"/>
            </a:br>
            <a:r>
              <a:rPr lang="bg-BG" dirty="0" smtClean="0"/>
              <a:t>примитиви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-22412" y="6478814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chemeClr val="tx1">
                      <a:lumMod val="65000"/>
                      <a:lumOff val="35000"/>
                      <a:alpha val="50000"/>
                    </a:schemeClr>
                  </a:outerShdw>
                </a:effectLst>
                <a:latin typeface="Arial Black" panose="020B0A04020102020204" pitchFamily="34" charset="0"/>
              </a:rPr>
              <a:t>0:20</a:t>
            </a:r>
            <a:endParaRPr lang="bg-BG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chemeClr val="tx1">
                    <a:lumMod val="65000"/>
                    <a:lumOff val="35000"/>
                    <a:alpha val="50000"/>
                  </a:schemeClr>
                </a:outerShdw>
              </a:effectLst>
              <a:latin typeface="Arial Black" panose="020B0A040201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Графични примитиви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Базисни графични обекти</a:t>
            </a:r>
          </a:p>
          <a:p>
            <a:pPr lvl="1"/>
            <a:r>
              <a:rPr lang="bg-BG" dirty="0" smtClean="0"/>
              <a:t>Наричани още графични примитиви</a:t>
            </a:r>
          </a:p>
          <a:p>
            <a:pPr lvl="1"/>
            <a:r>
              <a:rPr lang="bg-BG" dirty="0" smtClean="0"/>
              <a:t>На тяхна база се създават останалите графични обекти</a:t>
            </a:r>
          </a:p>
          <a:p>
            <a:pPr lvl="1"/>
            <a:r>
              <a:rPr lang="bg-BG" dirty="0" smtClean="0"/>
              <a:t>Има различни методи за създаване</a:t>
            </a:r>
          </a:p>
          <a:p>
            <a:pPr lvl="1"/>
            <a:endParaRPr lang="bg-BG" sz="1000" dirty="0" smtClean="0"/>
          </a:p>
          <a:p>
            <a:r>
              <a:rPr lang="bg-BG" dirty="0" smtClean="0"/>
              <a:t>Сложност</a:t>
            </a:r>
          </a:p>
          <a:p>
            <a:pPr lvl="1"/>
            <a:r>
              <a:rPr lang="bg-BG" dirty="0" smtClean="0"/>
              <a:t>Повечето примитиви не са примитивни</a:t>
            </a:r>
          </a:p>
          <a:p>
            <a:pPr lvl="1"/>
            <a:r>
              <a:rPr lang="bg-BG" dirty="0" smtClean="0"/>
              <a:t>Вътрешна йерархия на примитивите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Размерности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bg-BG" dirty="0" smtClean="0"/>
              <a:t>Размерност на примитивите</a:t>
            </a:r>
          </a:p>
          <a:p>
            <a:pPr lvl="1"/>
            <a:r>
              <a:rPr lang="bg-BG" dirty="0" smtClean="0"/>
              <a:t>Три различни размерности</a:t>
            </a:r>
          </a:p>
          <a:p>
            <a:pPr lvl="1"/>
            <a:r>
              <a:rPr lang="bg-BG" dirty="0" smtClean="0"/>
              <a:t>Обектите притежават и трите</a:t>
            </a:r>
          </a:p>
          <a:p>
            <a:endParaRPr lang="bg-BG" sz="1100" dirty="0" smtClean="0"/>
          </a:p>
          <a:p>
            <a:r>
              <a:rPr lang="bg-BG" dirty="0" smtClean="0"/>
              <a:t>Обектна размерност</a:t>
            </a:r>
          </a:p>
          <a:p>
            <a:pPr lvl="1"/>
            <a:r>
              <a:rPr lang="bg-BG" dirty="0" smtClean="0"/>
              <a:t>Геометрична размерност на самия обект</a:t>
            </a:r>
          </a:p>
          <a:p>
            <a:pPr lvl="1"/>
            <a:r>
              <a:rPr lang="bg-BG" dirty="0" smtClean="0"/>
              <a:t>Точката е </a:t>
            </a:r>
            <a:r>
              <a:rPr lang="en-US" dirty="0" smtClean="0"/>
              <a:t>0D</a:t>
            </a:r>
            <a:r>
              <a:rPr lang="bg-BG" dirty="0" smtClean="0"/>
              <a:t>, отсечката е </a:t>
            </a:r>
            <a:r>
              <a:rPr lang="en-US" dirty="0" smtClean="0"/>
              <a:t>1D</a:t>
            </a:r>
            <a:r>
              <a:rPr lang="bg-BG" dirty="0" smtClean="0"/>
              <a:t>, квадратът е </a:t>
            </a:r>
            <a:r>
              <a:rPr lang="en-US" dirty="0" smtClean="0"/>
              <a:t>2D,</a:t>
            </a:r>
            <a:r>
              <a:rPr lang="bg-BG" dirty="0" smtClean="0"/>
              <a:t> кубът е </a:t>
            </a:r>
            <a:r>
              <a:rPr lang="en-US" dirty="0" smtClean="0"/>
              <a:t>3D</a:t>
            </a:r>
            <a:endParaRPr lang="bg-BG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295400" y="228600"/>
            <a:ext cx="7848600" cy="6477000"/>
          </a:xfrm>
        </p:spPr>
        <p:txBody>
          <a:bodyPr>
            <a:noAutofit/>
          </a:bodyPr>
          <a:lstStyle/>
          <a:p>
            <a:r>
              <a:rPr lang="bg-BG" dirty="0" smtClean="0"/>
              <a:t>Пространствена размерност</a:t>
            </a:r>
          </a:p>
          <a:p>
            <a:pPr lvl="1">
              <a:buFont typeface="Calibri" pitchFamily="34" charset="0"/>
              <a:buChar char="–"/>
            </a:pPr>
            <a:r>
              <a:rPr lang="ru-RU" dirty="0" smtClean="0"/>
              <a:t>Размерност на пространството, където е </a:t>
            </a:r>
            <a:r>
              <a:rPr lang="ru-RU" dirty="0" err="1" smtClean="0"/>
              <a:t>обект</a:t>
            </a:r>
            <a:r>
              <a:rPr lang="bg-BG" dirty="0" err="1" smtClean="0"/>
              <a:t>ът</a:t>
            </a:r>
            <a:endParaRPr lang="ru-RU" dirty="0" smtClean="0"/>
          </a:p>
          <a:p>
            <a:pPr lvl="1">
              <a:buFont typeface="Calibri" pitchFamily="34" charset="0"/>
              <a:buChar char="–"/>
            </a:pPr>
            <a:r>
              <a:rPr lang="ru-RU" dirty="0" smtClean="0"/>
              <a:t>В планиметрия </a:t>
            </a:r>
            <a:r>
              <a:rPr lang="bg-BG" dirty="0" smtClean="0"/>
              <a:t>е </a:t>
            </a:r>
            <a:r>
              <a:rPr lang="ru-RU" dirty="0" smtClean="0"/>
              <a:t>2</a:t>
            </a:r>
            <a:r>
              <a:rPr lang="en-US" dirty="0" smtClean="0"/>
              <a:t>D</a:t>
            </a:r>
            <a:r>
              <a:rPr lang="ru-RU" dirty="0" smtClean="0"/>
              <a:t> пространство</a:t>
            </a:r>
          </a:p>
          <a:p>
            <a:pPr lvl="1">
              <a:buFont typeface="Calibri" pitchFamily="34" charset="0"/>
              <a:buChar char="–"/>
            </a:pPr>
            <a:r>
              <a:rPr lang="ru-RU" dirty="0" smtClean="0"/>
              <a:t>В стереометрията </a:t>
            </a:r>
            <a:r>
              <a:rPr lang="bg-BG" dirty="0" smtClean="0"/>
              <a:t>е</a:t>
            </a:r>
            <a:r>
              <a:rPr lang="ru-RU" dirty="0" smtClean="0"/>
              <a:t> </a:t>
            </a:r>
            <a:r>
              <a:rPr lang="en-US" dirty="0" smtClean="0"/>
              <a:t>3D </a:t>
            </a:r>
            <a:r>
              <a:rPr lang="ru-RU" dirty="0" smtClean="0"/>
              <a:t>пространство</a:t>
            </a:r>
          </a:p>
          <a:p>
            <a:pPr lvl="1">
              <a:buFont typeface="Calibri" pitchFamily="34" charset="0"/>
              <a:buChar char="–"/>
            </a:pPr>
            <a:endParaRPr lang="ru-RU" sz="1000" dirty="0" smtClean="0"/>
          </a:p>
          <a:p>
            <a:r>
              <a:rPr lang="bg-BG" dirty="0" smtClean="0"/>
              <a:t>Визуална размерност</a:t>
            </a:r>
          </a:p>
          <a:p>
            <a:pPr lvl="1">
              <a:buFont typeface="Calibri" pitchFamily="34" charset="0"/>
              <a:buChar char="–"/>
            </a:pPr>
            <a:r>
              <a:rPr lang="bg-BG" dirty="0" smtClean="0"/>
              <a:t>Обектна (геометрична) размерност на елементите съставящи образа на обект</a:t>
            </a:r>
          </a:p>
          <a:p>
            <a:pPr lvl="1">
              <a:buFont typeface="Calibri" pitchFamily="34" charset="0"/>
              <a:buChar char="–"/>
            </a:pPr>
            <a:r>
              <a:rPr lang="bg-BG" dirty="0" smtClean="0"/>
              <a:t>Рисуване с отсечки е едномерно представяне</a:t>
            </a:r>
          </a:p>
          <a:p>
            <a:pPr lvl="1">
              <a:buFont typeface="Calibri" pitchFamily="34" charset="0"/>
              <a:buChar char="–"/>
            </a:pPr>
            <a:endParaRPr lang="ru-RU" dirty="0" smtClean="0"/>
          </a:p>
        </p:txBody>
      </p:sp>
    </p:spTree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Пример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dirty="0" smtClean="0"/>
              <a:t>Квадрат висящ “във въздуха” има</a:t>
            </a:r>
          </a:p>
          <a:p>
            <a:pPr lvl="1"/>
            <a:r>
              <a:rPr lang="bg-BG" dirty="0" smtClean="0"/>
              <a:t>Едномерна визуална размерност</a:t>
            </a:r>
          </a:p>
          <a:p>
            <a:pPr lvl="1"/>
            <a:r>
              <a:rPr lang="bg-BG" dirty="0" smtClean="0"/>
              <a:t>Двумерна обектна размерност</a:t>
            </a:r>
          </a:p>
          <a:p>
            <a:pPr lvl="1"/>
            <a:r>
              <a:rPr lang="bg-BG" dirty="0" smtClean="0"/>
              <a:t>Тримерна пространствена размерност</a:t>
            </a:r>
          </a:p>
          <a:p>
            <a:pPr lvl="1"/>
            <a:endParaRPr lang="bg-BG" sz="1000" dirty="0" smtClean="0"/>
          </a:p>
          <a:p>
            <a:r>
              <a:rPr lang="bg-BG" dirty="0" smtClean="0"/>
              <a:t>Коя размерност се има предвид?</a:t>
            </a:r>
          </a:p>
          <a:p>
            <a:pPr lvl="1"/>
            <a:r>
              <a:rPr lang="bg-BG" dirty="0" smtClean="0"/>
              <a:t>Зависи от контекста на споменаване</a:t>
            </a:r>
          </a:p>
          <a:p>
            <a:pPr lvl="1"/>
            <a:r>
              <a:rPr lang="bg-BG" dirty="0" smtClean="0"/>
              <a:t>Например в “тримерна точка” се има предвид пространствената размерност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Графични примитиви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OpenGL</a:t>
            </a:r>
            <a:endParaRPr lang="bg-BG" dirty="0" smtClean="0"/>
          </a:p>
          <a:p>
            <a:pPr lvl="1"/>
            <a:r>
              <a:rPr lang="bg-BG" dirty="0" smtClean="0"/>
              <a:t>Стандарт за графичен програмен интерфейс и библиотека </a:t>
            </a:r>
          </a:p>
          <a:p>
            <a:pPr lvl="1"/>
            <a:r>
              <a:rPr lang="bg-BG" dirty="0" smtClean="0"/>
              <a:t>Прародител на </a:t>
            </a:r>
            <a:r>
              <a:rPr lang="en-US" dirty="0" smtClean="0"/>
              <a:t>WebGL</a:t>
            </a:r>
            <a:endParaRPr lang="bg-BG" dirty="0" smtClean="0"/>
          </a:p>
          <a:p>
            <a:pPr lvl="1"/>
            <a:endParaRPr lang="bg-BG" sz="1000" dirty="0" smtClean="0"/>
          </a:p>
          <a:p>
            <a:r>
              <a:rPr lang="en-US" dirty="0" smtClean="0"/>
              <a:t>Three.js</a:t>
            </a:r>
          </a:p>
          <a:p>
            <a:pPr lvl="1"/>
            <a:r>
              <a:rPr lang="bg-BG" dirty="0" smtClean="0"/>
              <a:t>Графична библиотека от високо ниво</a:t>
            </a:r>
          </a:p>
          <a:p>
            <a:pPr lvl="1"/>
            <a:r>
              <a:rPr lang="bg-BG" dirty="0" smtClean="0"/>
              <a:t>Използваме я на упражнения</a:t>
            </a: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Примитиви в </a:t>
            </a:r>
            <a:r>
              <a:rPr lang="en-US" dirty="0" smtClean="0"/>
              <a:t>OpenGL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Примитиви</a:t>
            </a:r>
          </a:p>
          <a:p>
            <a:pPr lvl="1"/>
            <a:r>
              <a:rPr lang="bg-BG" dirty="0" smtClean="0"/>
              <a:t>Повечето се създават с поредица от координати на точки</a:t>
            </a:r>
            <a:r>
              <a:rPr lang="en-US" dirty="0" smtClean="0"/>
              <a:t> (</a:t>
            </a:r>
            <a:r>
              <a:rPr lang="bg-BG" dirty="0" smtClean="0"/>
              <a:t>върхове)</a:t>
            </a:r>
          </a:p>
          <a:p>
            <a:pPr lvl="1"/>
            <a:r>
              <a:rPr lang="bg-BG" dirty="0" smtClean="0"/>
              <a:t>Различните примитиви използват поредиците по различен начин</a:t>
            </a:r>
          </a:p>
          <a:p>
            <a:pPr lvl="1"/>
            <a:r>
              <a:rPr lang="bg-BG" dirty="0" smtClean="0"/>
              <a:t>При някои примитиви точките са части от обектите</a:t>
            </a:r>
            <a:r>
              <a:rPr lang="en-US" dirty="0" smtClean="0"/>
              <a:t> (</a:t>
            </a:r>
            <a:r>
              <a:rPr lang="bg-BG" dirty="0" smtClean="0"/>
              <a:t>напр. отсечка)</a:t>
            </a:r>
          </a:p>
          <a:p>
            <a:pPr lvl="1"/>
            <a:r>
              <a:rPr lang="bg-BG" dirty="0" smtClean="0"/>
              <a:t>При други те характеризират обекти, но не са част от тях (напр. </a:t>
            </a:r>
            <a:r>
              <a:rPr lang="bg-BG" dirty="0" err="1" smtClean="0"/>
              <a:t>сплайн</a:t>
            </a:r>
            <a:r>
              <a:rPr lang="en-US" dirty="0" smtClean="0"/>
              <a:t>)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Илюстрация на </a:t>
            </a:r>
            <a:r>
              <a:rPr lang="en-US" dirty="0" smtClean="0"/>
              <a:t>OpenGL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Точки</a:t>
            </a:r>
          </a:p>
          <a:p>
            <a:pPr lvl="1"/>
            <a:r>
              <a:rPr lang="bg-BG" dirty="0" smtClean="0"/>
              <a:t>Поредицата координати определят независими точки в пространството</a:t>
            </a:r>
            <a:endParaRPr lang="en-US" dirty="0"/>
          </a:p>
        </p:txBody>
      </p:sp>
      <p:pic>
        <p:nvPicPr>
          <p:cNvPr id="273410" name="Picture 2">
            <a:hlinkClick r:id="rId3" action="ppaction://hlinkfile"/>
          </p:cNvPr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743200" y="3505200"/>
            <a:ext cx="3657600" cy="22860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Линии</a:t>
            </a:r>
          </a:p>
          <a:p>
            <a:pPr lvl="1"/>
            <a:r>
              <a:rPr lang="bg-BG" dirty="0" smtClean="0"/>
              <a:t>Независими линии (отсечки)</a:t>
            </a:r>
            <a:endParaRPr lang="en-US" dirty="0" smtClean="0"/>
          </a:p>
          <a:p>
            <a:pPr lvl="1"/>
            <a:r>
              <a:rPr lang="bg-BG" dirty="0" smtClean="0">
                <a:effectLst>
                  <a:outerShdw blurRad="50800" dir="16200000" rotWithShape="0">
                    <a:srgbClr val="4F81BD">
                      <a:lumMod val="75000"/>
                      <a:alpha val="40000"/>
                    </a:srgbClr>
                  </a:outerShdw>
                </a:effectLst>
              </a:rPr>
              <a:t>Начупени линии</a:t>
            </a:r>
            <a:endParaRPr lang="en-US" dirty="0" smtClean="0">
              <a:effectLst>
                <a:outerShdw blurRad="50800" dir="16200000" rotWithShape="0">
                  <a:srgbClr val="4F81BD">
                    <a:lumMod val="75000"/>
                    <a:alpha val="40000"/>
                  </a:srgbClr>
                </a:outerShdw>
              </a:effectLst>
            </a:endParaRPr>
          </a:p>
          <a:p>
            <a:pPr lvl="1"/>
            <a:r>
              <a:rPr lang="bg-BG" dirty="0" smtClean="0"/>
              <a:t>Затворени линии</a:t>
            </a:r>
            <a:r>
              <a:rPr lang="en-US" dirty="0" smtClean="0"/>
              <a:t> (</a:t>
            </a:r>
            <a:r>
              <a:rPr lang="bg-BG" dirty="0" smtClean="0"/>
              <a:t>примки)</a:t>
            </a:r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274434" name="Picture 2">
            <a:hlinkClick r:id="rId3" action="ppaction://hlinkfile"/>
          </p:cNvPr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04800" y="2743200"/>
            <a:ext cx="2743199" cy="22860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74435" name="Picture 3">
            <a:hlinkClick r:id="rId5" action="ppaction://hlinkfile"/>
          </p:cNvPr>
          <p:cNvPicPr>
            <a:picLocks noChangeAspect="1" noChangeArrowheads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200401" y="2743200"/>
            <a:ext cx="2743199" cy="22860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74436" name="Picture 4">
            <a:hlinkClick r:id="rId7" action="ppaction://hlinkfile"/>
          </p:cNvPr>
          <p:cNvPicPr>
            <a:picLocks noChangeAspect="1" noChangeArrowheads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096001" y="2743200"/>
            <a:ext cx="2743199" cy="22860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Съдържание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Тема 9: Графични примитиви</a:t>
            </a:r>
          </a:p>
          <a:p>
            <a:pPr lvl="1"/>
            <a:r>
              <a:rPr lang="bg-BG" dirty="0" smtClean="0"/>
              <a:t>Моделиране</a:t>
            </a:r>
          </a:p>
          <a:p>
            <a:pPr lvl="1"/>
            <a:r>
              <a:rPr lang="bg-BG" dirty="0" smtClean="0"/>
              <a:t>Графични примитиви</a:t>
            </a:r>
            <a:endParaRPr lang="en-US" dirty="0" smtClean="0"/>
          </a:p>
          <a:p>
            <a:pPr lvl="1"/>
            <a:r>
              <a:rPr lang="bg-BG" dirty="0" smtClean="0"/>
              <a:t>Свойства</a:t>
            </a:r>
          </a:p>
          <a:p>
            <a:pPr lvl="1"/>
            <a:r>
              <a:rPr lang="bg-BG" smtClean="0"/>
              <a:t>Примери</a:t>
            </a: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-22412" y="6478814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chemeClr val="tx1">
                      <a:lumMod val="65000"/>
                      <a:lumOff val="35000"/>
                      <a:alpha val="50000"/>
                    </a:schemeClr>
                  </a:outerShdw>
                </a:effectLst>
                <a:latin typeface="Arial Black" panose="020B0A04020102020204" pitchFamily="34" charset="0"/>
              </a:rPr>
              <a:t>0:15</a:t>
            </a:r>
            <a:endParaRPr lang="bg-BG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chemeClr val="tx1">
                    <a:lumMod val="65000"/>
                    <a:lumOff val="35000"/>
                    <a:alpha val="50000"/>
                  </a:schemeClr>
                </a:outerShdw>
              </a:effectLst>
              <a:latin typeface="Arial Black" panose="020B0A040201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295400" y="228600"/>
            <a:ext cx="7848600" cy="6477000"/>
          </a:xfrm>
        </p:spPr>
        <p:txBody>
          <a:bodyPr/>
          <a:lstStyle/>
          <a:p>
            <a:r>
              <a:rPr lang="bg-BG" dirty="0" smtClean="0"/>
              <a:t>Триъгълници</a:t>
            </a:r>
          </a:p>
          <a:p>
            <a:pPr lvl="1">
              <a:buFont typeface="Calibri" pitchFamily="34" charset="0"/>
              <a:buChar char="–"/>
            </a:pPr>
            <a:r>
              <a:rPr lang="bg-BG" dirty="0" smtClean="0"/>
              <a:t>Независими</a:t>
            </a:r>
            <a:endParaRPr lang="en-US" dirty="0" smtClean="0"/>
          </a:p>
          <a:p>
            <a:pPr lvl="1">
              <a:buFont typeface="Calibri" pitchFamily="34" charset="0"/>
              <a:buChar char="–"/>
            </a:pPr>
            <a:r>
              <a:rPr lang="bg-BG" dirty="0" smtClean="0">
                <a:effectLst>
                  <a:outerShdw blurRad="50800" dir="16200000" rotWithShape="0">
                    <a:srgbClr val="4F81BD">
                      <a:lumMod val="75000"/>
                      <a:alpha val="40000"/>
                    </a:srgbClr>
                  </a:outerShdw>
                </a:effectLst>
              </a:rPr>
              <a:t>Ветрила</a:t>
            </a:r>
            <a:endParaRPr lang="en-US" dirty="0" smtClean="0">
              <a:effectLst>
                <a:outerShdw blurRad="50800" dir="16200000" rotWithShape="0">
                  <a:srgbClr val="4F81BD">
                    <a:lumMod val="75000"/>
                    <a:alpha val="40000"/>
                  </a:srgbClr>
                </a:outerShdw>
              </a:effectLst>
            </a:endParaRPr>
          </a:p>
          <a:p>
            <a:pPr lvl="1">
              <a:buFont typeface="Calibri" pitchFamily="34" charset="0"/>
              <a:buChar char="–"/>
            </a:pPr>
            <a:r>
              <a:rPr lang="bg-BG" dirty="0" smtClean="0"/>
              <a:t>Ивици</a:t>
            </a:r>
            <a:endParaRPr lang="en-US" dirty="0" smtClean="0"/>
          </a:p>
        </p:txBody>
      </p:sp>
      <p:pic>
        <p:nvPicPr>
          <p:cNvPr id="275458" name="Picture 2">
            <a:hlinkClick r:id="rId3" action="ppaction://hlinkfile"/>
          </p:cNvPr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04800" y="2971800"/>
            <a:ext cx="2743199" cy="22860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75459" name="Picture 3">
            <a:hlinkClick r:id="rId5" action="ppaction://hlinkfile"/>
          </p:cNvPr>
          <p:cNvPicPr>
            <a:picLocks noChangeAspect="1" noChangeArrowheads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200400" y="2971800"/>
            <a:ext cx="2743199" cy="22860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75460" name="Picture 4">
            <a:hlinkClick r:id="rId7" action="ppaction://hlinkfile"/>
          </p:cNvPr>
          <p:cNvPicPr>
            <a:picLocks noChangeAspect="1" noChangeArrowheads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096001" y="2971800"/>
            <a:ext cx="2743199" cy="22860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Примитиви в </a:t>
            </a:r>
            <a:r>
              <a:rPr lang="en-US" dirty="0" err="1" smtClean="0"/>
              <a:t>ThreeJS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Примитивни примитиви</a:t>
            </a:r>
          </a:p>
          <a:p>
            <a:pPr lvl="1"/>
            <a:r>
              <a:rPr lang="en-US" dirty="0" smtClean="0"/>
              <a:t>0D </a:t>
            </a:r>
            <a:r>
              <a:rPr lang="bg-BG" dirty="0" smtClean="0"/>
              <a:t>– точки</a:t>
            </a:r>
          </a:p>
          <a:p>
            <a:pPr lvl="1"/>
            <a:r>
              <a:rPr lang="bg-BG" dirty="0" smtClean="0"/>
              <a:t>1</a:t>
            </a:r>
            <a:r>
              <a:rPr lang="en-US" dirty="0" smtClean="0"/>
              <a:t>D –</a:t>
            </a:r>
            <a:r>
              <a:rPr lang="bg-BG" dirty="0" smtClean="0"/>
              <a:t> линии</a:t>
            </a:r>
          </a:p>
          <a:p>
            <a:pPr lvl="1"/>
            <a:r>
              <a:rPr lang="bg-BG" dirty="0" smtClean="0"/>
              <a:t>2</a:t>
            </a:r>
            <a:r>
              <a:rPr lang="en-US" dirty="0" smtClean="0"/>
              <a:t>D – </a:t>
            </a:r>
            <a:r>
              <a:rPr lang="bg-BG" dirty="0" smtClean="0"/>
              <a:t>равнини, окръжности, пръстени</a:t>
            </a:r>
          </a:p>
          <a:p>
            <a:pPr lvl="1"/>
            <a:r>
              <a:rPr lang="en-US" dirty="0" smtClean="0"/>
              <a:t>3D</a:t>
            </a:r>
            <a:r>
              <a:rPr lang="bg-BG" dirty="0" smtClean="0"/>
              <a:t> – кубове, сфери, цилиндри, конуси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Някои други примитиви</a:t>
            </a:r>
          </a:p>
          <a:p>
            <a:pPr lvl="1"/>
            <a:r>
              <a:rPr lang="bg-BG" dirty="0" err="1" smtClean="0"/>
              <a:t>Икосаедър</a:t>
            </a:r>
            <a:endParaRPr lang="bg-BG" dirty="0" smtClean="0"/>
          </a:p>
          <a:p>
            <a:pPr lvl="1"/>
            <a:r>
              <a:rPr lang="bg-BG" dirty="0" err="1" smtClean="0"/>
              <a:t>Торичен</a:t>
            </a:r>
            <a:r>
              <a:rPr lang="bg-BG" dirty="0" smtClean="0"/>
              <a:t> възел</a:t>
            </a:r>
          </a:p>
          <a:p>
            <a:pPr lvl="1"/>
            <a:r>
              <a:rPr lang="bg-BG" dirty="0" smtClean="0"/>
              <a:t>Тримерен текст</a:t>
            </a:r>
            <a:endParaRPr lang="en-US" dirty="0"/>
          </a:p>
        </p:txBody>
      </p:sp>
      <p:pic>
        <p:nvPicPr>
          <p:cNvPr id="276482" name="Picture 2">
            <a:hlinkClick r:id="rId3" action="ppaction://hlinkfile"/>
          </p:cNvPr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04800" y="2971800"/>
            <a:ext cx="2743199" cy="22860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76483" name="Picture 3">
            <a:hlinkClick r:id="rId5" action="ppaction://hlinkfile"/>
          </p:cNvPr>
          <p:cNvPicPr>
            <a:picLocks noChangeAspect="1" noChangeArrowheads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200399" y="2971800"/>
            <a:ext cx="2743199" cy="22860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76485" name="Picture 5">
            <a:hlinkClick r:id="rId7" action="ppaction://hlinkfile"/>
          </p:cNvPr>
          <p:cNvPicPr>
            <a:picLocks noChangeAspect="1" noChangeArrowheads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096001" y="2971800"/>
            <a:ext cx="2743200" cy="22860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Свойства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-22412" y="6478814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chemeClr val="tx1">
                      <a:lumMod val="65000"/>
                      <a:lumOff val="35000"/>
                      <a:alpha val="50000"/>
                    </a:schemeClr>
                  </a:outerShdw>
                </a:effectLst>
                <a:latin typeface="Arial Black" panose="020B0A04020102020204" pitchFamily="34" charset="0"/>
              </a:rPr>
              <a:t>0:30</a:t>
            </a:r>
            <a:endParaRPr lang="bg-BG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chemeClr val="tx1">
                    <a:lumMod val="65000"/>
                    <a:lumOff val="35000"/>
                    <a:alpha val="50000"/>
                  </a:schemeClr>
                </a:outerShdw>
              </a:effectLst>
              <a:latin typeface="Arial Black" panose="020B0A040201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 smtClean="0"/>
              <a:t>Свойства на обектите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Роля на свойствата</a:t>
            </a:r>
          </a:p>
          <a:p>
            <a:pPr lvl="1"/>
            <a:r>
              <a:rPr lang="bg-BG" dirty="0" smtClean="0"/>
              <a:t>Примитивите могат да се деформират</a:t>
            </a:r>
          </a:p>
          <a:p>
            <a:pPr lvl="1"/>
            <a:r>
              <a:rPr lang="bg-BG" dirty="0" smtClean="0"/>
              <a:t>Получават се производни обекти</a:t>
            </a:r>
          </a:p>
          <a:p>
            <a:pPr lvl="1"/>
            <a:endParaRPr lang="bg-BG" sz="1000" dirty="0" smtClean="0"/>
          </a:p>
          <a:p>
            <a:r>
              <a:rPr lang="bg-BG" dirty="0" smtClean="0"/>
              <a:t>Общи свойства</a:t>
            </a:r>
          </a:p>
          <a:p>
            <a:pPr lvl="1"/>
            <a:r>
              <a:rPr lang="bg-BG" dirty="0" smtClean="0"/>
              <a:t>Позиция</a:t>
            </a:r>
          </a:p>
          <a:p>
            <a:pPr lvl="1"/>
            <a:r>
              <a:rPr lang="bg-BG" dirty="0" smtClean="0"/>
              <a:t>Размер</a:t>
            </a:r>
          </a:p>
          <a:p>
            <a:pPr lvl="1"/>
            <a:r>
              <a:rPr lang="bg-BG" dirty="0" smtClean="0"/>
              <a:t>Ориентация</a:t>
            </a:r>
          </a:p>
          <a:p>
            <a:pPr lvl="1"/>
            <a:r>
              <a:rPr lang="bg-BG" dirty="0" err="1" smtClean="0"/>
              <a:t>Поделементи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 smtClean="0"/>
              <a:t>Позицията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По-сложните примитиви</a:t>
            </a:r>
          </a:p>
          <a:p>
            <a:pPr lvl="1"/>
            <a:r>
              <a:rPr lang="bg-BG" dirty="0" smtClean="0"/>
              <a:t>Имат позиция</a:t>
            </a:r>
            <a:r>
              <a:rPr lang="en-US" dirty="0" smtClean="0"/>
              <a:t> – </a:t>
            </a:r>
            <a:r>
              <a:rPr lang="bg-BG" dirty="0" smtClean="0"/>
              <a:t>невидима 3</a:t>
            </a:r>
            <a:r>
              <a:rPr lang="en-US" dirty="0" smtClean="0"/>
              <a:t>D </a:t>
            </a:r>
            <a:r>
              <a:rPr lang="bg-BG" dirty="0" smtClean="0"/>
              <a:t>точка</a:t>
            </a:r>
          </a:p>
          <a:p>
            <a:pPr lvl="1"/>
            <a:r>
              <a:rPr lang="bg-BG" dirty="0" smtClean="0"/>
              <a:t>Обектът е “закачен” за нея</a:t>
            </a:r>
          </a:p>
          <a:p>
            <a:pPr lvl="1"/>
            <a:r>
              <a:rPr lang="bg-BG" dirty="0" smtClean="0"/>
              <a:t>Променя положението на обекта</a:t>
            </a:r>
          </a:p>
          <a:p>
            <a:endParaRPr lang="en-US" dirty="0"/>
          </a:p>
        </p:txBody>
      </p:sp>
      <p:pic>
        <p:nvPicPr>
          <p:cNvPr id="277506" name="Picture 2">
            <a:hlinkClick r:id="rId3" action="ppaction://hlinkfile"/>
          </p:cNvPr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3895" t="24129" r="23894" b="16033"/>
          <a:stretch/>
        </p:blipFill>
        <p:spPr bwMode="auto">
          <a:xfrm>
            <a:off x="2743200" y="4114800"/>
            <a:ext cx="3657600" cy="22860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 smtClean="0"/>
              <a:t>Размерът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По-сложните примитиви</a:t>
            </a:r>
          </a:p>
          <a:p>
            <a:pPr lvl="1"/>
            <a:r>
              <a:rPr lang="bg-BG" dirty="0" smtClean="0"/>
              <a:t>Имат три размера</a:t>
            </a:r>
            <a:r>
              <a:rPr lang="en-US" dirty="0" smtClean="0"/>
              <a:t> –</a:t>
            </a:r>
            <a:r>
              <a:rPr lang="bg-BG" dirty="0" smtClean="0"/>
              <a:t> мащаб</a:t>
            </a:r>
            <a:r>
              <a:rPr lang="en-US" dirty="0" smtClean="0"/>
              <a:t> </a:t>
            </a:r>
            <a:r>
              <a:rPr lang="bg-BG" dirty="0" smtClean="0"/>
              <a:t>по</a:t>
            </a:r>
            <a:r>
              <a:rPr lang="en-US" dirty="0" smtClean="0"/>
              <a:t> </a:t>
            </a:r>
            <a:r>
              <a:rPr lang="bg-BG" dirty="0" smtClean="0"/>
              <a:t>осите</a:t>
            </a:r>
          </a:p>
          <a:p>
            <a:pPr lvl="1"/>
            <a:r>
              <a:rPr lang="bg-BG" dirty="0" smtClean="0"/>
              <a:t>Смачкваме или разпъваме обекта</a:t>
            </a:r>
          </a:p>
          <a:p>
            <a:pPr lvl="1"/>
            <a:r>
              <a:rPr lang="bg-BG" dirty="0" smtClean="0"/>
              <a:t>От куб получаваме паралелепипед</a:t>
            </a:r>
            <a:endParaRPr lang="en-US" dirty="0"/>
          </a:p>
        </p:txBody>
      </p:sp>
      <p:pic>
        <p:nvPicPr>
          <p:cNvPr id="278530" name="Picture 2">
            <a:hlinkClick r:id="rId3" action="ppaction://hlinkfile"/>
          </p:cNvPr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738718" y="4114800"/>
            <a:ext cx="3657600" cy="22860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 smtClean="0"/>
              <a:t>Ориентацията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По-сложните примитиви</a:t>
            </a:r>
          </a:p>
          <a:p>
            <a:pPr lvl="1"/>
            <a:r>
              <a:rPr lang="bg-BG" dirty="0" smtClean="0"/>
              <a:t>Имат невидима централна ос</a:t>
            </a:r>
          </a:p>
          <a:p>
            <a:pPr lvl="1"/>
            <a:r>
              <a:rPr lang="bg-BG" dirty="0" smtClean="0"/>
              <a:t>Могат да се въртят около нея</a:t>
            </a:r>
          </a:p>
          <a:p>
            <a:pPr lvl="1"/>
            <a:r>
              <a:rPr lang="bg-BG" dirty="0" smtClean="0"/>
              <a:t>Ако я наклоним, става нова ориентация</a:t>
            </a:r>
          </a:p>
          <a:p>
            <a:endParaRPr lang="en-US" dirty="0"/>
          </a:p>
        </p:txBody>
      </p:sp>
      <p:pic>
        <p:nvPicPr>
          <p:cNvPr id="279555" name="Picture 3">
            <a:hlinkClick r:id="rId3" action="ppaction://hlinkfile"/>
          </p:cNvPr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738718" y="4114800"/>
            <a:ext cx="3657600" cy="22860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 err="1" smtClean="0"/>
              <a:t>Поделементи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По-сложните примитиви</a:t>
            </a:r>
          </a:p>
          <a:p>
            <a:pPr lvl="1"/>
            <a:r>
              <a:rPr lang="bg-BG" dirty="0" smtClean="0"/>
              <a:t>Могат да “изключват” част от себе си</a:t>
            </a:r>
          </a:p>
          <a:p>
            <a:pPr lvl="1"/>
            <a:r>
              <a:rPr lang="bg-BG" dirty="0" smtClean="0"/>
              <a:t>Или да се рисуват на едри фрагменти</a:t>
            </a:r>
          </a:p>
          <a:p>
            <a:pPr lvl="1"/>
            <a:endParaRPr lang="bg-BG" sz="1000" dirty="0" smtClean="0"/>
          </a:p>
          <a:p>
            <a:r>
              <a:rPr lang="bg-BG" dirty="0" smtClean="0"/>
              <a:t>По този начин</a:t>
            </a:r>
          </a:p>
          <a:p>
            <a:pPr lvl="1"/>
            <a:r>
              <a:rPr lang="bg-BG" dirty="0" smtClean="0"/>
              <a:t>От конус получаваме пресечен конус</a:t>
            </a:r>
          </a:p>
          <a:p>
            <a:pPr lvl="1"/>
            <a:r>
              <a:rPr lang="bg-BG" dirty="0" smtClean="0"/>
              <a:t>От сфера – полусфера</a:t>
            </a:r>
          </a:p>
          <a:p>
            <a:pPr lvl="1"/>
            <a:r>
              <a:rPr lang="bg-BG" dirty="0" smtClean="0"/>
              <a:t>От окръжност –</a:t>
            </a:r>
            <a:r>
              <a:rPr lang="en-US" dirty="0" smtClean="0"/>
              <a:t> </a:t>
            </a:r>
            <a:r>
              <a:rPr lang="bg-BG" dirty="0" smtClean="0"/>
              <a:t>многоъгълник</a:t>
            </a:r>
            <a:endParaRPr lang="en-US" dirty="0" smtClean="0"/>
          </a:p>
          <a:p>
            <a:pPr lvl="1"/>
            <a:r>
              <a:rPr lang="bg-BG" dirty="0" smtClean="0"/>
              <a:t>От цилиндър – призма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Пет плюс пет пети примитивни</a:t>
            </a:r>
            <a:br>
              <a:rPr lang="bg-BG" dirty="0" smtClean="0"/>
            </a:br>
            <a:r>
              <a:rPr lang="bg-BG" dirty="0" smtClean="0"/>
              <a:t>примера</a:t>
            </a:r>
            <a:br>
              <a:rPr lang="bg-BG" dirty="0" smtClean="0"/>
            </a:br>
            <a:r>
              <a:rPr lang="bg-BG" sz="2800" b="0" dirty="0" smtClean="0"/>
              <a:t>(т.е. примери с примитиви)</a:t>
            </a:r>
            <a:endParaRPr lang="en-US" b="0" dirty="0"/>
          </a:p>
        </p:txBody>
      </p:sp>
      <p:sp>
        <p:nvSpPr>
          <p:cNvPr id="3" name="TextBox 2"/>
          <p:cNvSpPr txBox="1"/>
          <p:nvPr/>
        </p:nvSpPr>
        <p:spPr>
          <a:xfrm>
            <a:off x="-22412" y="6478814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chemeClr val="tx1">
                      <a:lumMod val="65000"/>
                      <a:lumOff val="35000"/>
                      <a:alpha val="50000"/>
                    </a:schemeClr>
                  </a:outerShdw>
                </a:effectLst>
                <a:latin typeface="Arial Black" panose="020B0A04020102020204" pitchFamily="34" charset="0"/>
              </a:rPr>
              <a:t>0:35</a:t>
            </a:r>
            <a:endParaRPr lang="bg-BG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chemeClr val="tx1">
                    <a:lumMod val="65000"/>
                    <a:lumOff val="35000"/>
                    <a:alpha val="50000"/>
                  </a:schemeClr>
                </a:outerShdw>
              </a:effectLst>
              <a:latin typeface="Arial Black" panose="020B0A040201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Моделиране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Куб с издутини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Да се нарисува куб с 6 издутини</a:t>
            </a:r>
          </a:p>
          <a:p>
            <a:pPr lvl="1"/>
            <a:r>
              <a:rPr lang="bg-BG" dirty="0" smtClean="0"/>
              <a:t>С минимален брой примитиви</a:t>
            </a:r>
          </a:p>
          <a:p>
            <a:pPr lvl="1"/>
            <a:r>
              <a:rPr lang="bg-BG" dirty="0" smtClean="0"/>
              <a:t>Очевидно, “минимален”&lt;7</a:t>
            </a:r>
            <a:endParaRPr lang="en-US" dirty="0"/>
          </a:p>
        </p:txBody>
      </p:sp>
      <p:pic>
        <p:nvPicPr>
          <p:cNvPr id="280579" name="Picture 3">
            <a:hlinkClick r:id="rId3" action="ppaction://hlinkfile"/>
          </p:cNvPr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738718" y="3657600"/>
            <a:ext cx="3657600" cy="22860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 smtClean="0"/>
              <a:t>Японска възглавница</a:t>
            </a:r>
            <a:endParaRPr lang="en-US" dirty="0"/>
          </a:p>
        </p:txBody>
      </p:sp>
      <p:pic>
        <p:nvPicPr>
          <p:cNvPr id="220163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685800" y="1600200"/>
            <a:ext cx="7924800" cy="4692967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dirty="0" smtClean="0"/>
              <a:t>Реализация</a:t>
            </a:r>
            <a:endParaRPr lang="bg-BG" b="0" dirty="0" smtClean="0">
              <a:effectLst>
                <a:outerShdw blurRad="50800" dir="16200000" rotWithShape="0">
                  <a:srgbClr val="0070C0">
                    <a:alpha val="40000"/>
                  </a:srgbClr>
                </a:outerShdw>
              </a:effectLst>
            </a:endParaRPr>
          </a:p>
          <a:p>
            <a:pPr lvl="1"/>
            <a:r>
              <a:rPr lang="bg-BG" dirty="0" err="1"/>
              <a:t>Пси</a:t>
            </a:r>
            <a:r>
              <a:rPr lang="bg-BG" dirty="0"/>
              <a:t> – </a:t>
            </a:r>
            <a:r>
              <a:rPr lang="el-GR" dirty="0" smtClean="0">
                <a:latin typeface="Times New Roman" pitchFamily="18" charset="0"/>
                <a:cs typeface="Times New Roman" pitchFamily="18" charset="0"/>
              </a:rPr>
              <a:t>Ψ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dirty="0" smtClean="0"/>
              <a:t>x</a:t>
            </a:r>
            <a:r>
              <a:rPr lang="bg-BG" dirty="0" smtClean="0"/>
              <a:t>,</a:t>
            </a:r>
            <a:r>
              <a:rPr lang="en-US" dirty="0" smtClean="0"/>
              <a:t>y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)</a:t>
            </a:r>
            <a:r>
              <a:rPr lang="bg-BG" dirty="0" smtClean="0"/>
              <a:t> е случайно число в </a:t>
            </a:r>
            <a:r>
              <a:rPr lang="en-US" dirty="0" smtClean="0"/>
              <a:t>[x, y)</a:t>
            </a:r>
            <a:r>
              <a:rPr lang="bg-BG" dirty="0" smtClean="0"/>
              <a:t> </a:t>
            </a:r>
          </a:p>
          <a:p>
            <a:pPr lvl="1"/>
            <a:r>
              <a:rPr lang="bg-BG" dirty="0" smtClean="0"/>
              <a:t>Координати</a:t>
            </a:r>
            <a:endParaRPr lang="bg-BG" dirty="0"/>
          </a:p>
          <a:p>
            <a:pPr lvl="1"/>
            <a:r>
              <a:rPr lang="bg-BG" dirty="0" smtClean="0"/>
              <a:t>Ориентация</a:t>
            </a:r>
          </a:p>
          <a:p>
            <a:pPr lvl="1"/>
            <a:r>
              <a:rPr lang="bg-BG" dirty="0" smtClean="0"/>
              <a:t>Цвят</a:t>
            </a: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92952801"/>
              </p:ext>
            </p:extLst>
          </p:nvPr>
        </p:nvGraphicFramePr>
        <p:xfrm>
          <a:off x="4433888" y="1420813"/>
          <a:ext cx="4046537" cy="481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2344" name="Уравнение" r:id="rId4" imgW="1815840" imgH="215640" progId="Equation.3">
                  <p:embed/>
                </p:oleObj>
              </mc:Choice>
              <mc:Fallback>
                <p:oleObj name="Уравнение" r:id="rId4" imgW="1815840" imgH="21564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33888" y="1420813"/>
                        <a:ext cx="4046537" cy="4810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Rectangle 15"/>
          <p:cNvSpPr/>
          <p:nvPr/>
        </p:nvSpPr>
        <p:spPr>
          <a:xfrm>
            <a:off x="1627846" y="4118040"/>
            <a:ext cx="2590800" cy="914400"/>
          </a:xfrm>
          <a:prstGeom prst="rect">
            <a:avLst/>
          </a:prstGeom>
          <a:solidFill>
            <a:srgbClr val="0070C0">
              <a:alpha val="20000"/>
            </a:srgbClr>
          </a:solidFill>
          <a:ln w="38100">
            <a:solidFill>
              <a:schemeClr val="tx1"/>
            </a:solidFill>
          </a:ln>
          <a:effectLst>
            <a:outerShdw blurRad="63500" algn="ctr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942046" y="4727640"/>
            <a:ext cx="2590800" cy="914400"/>
          </a:xfrm>
          <a:prstGeom prst="rect">
            <a:avLst/>
          </a:prstGeom>
          <a:solidFill>
            <a:srgbClr val="0070C0">
              <a:alpha val="20000"/>
            </a:srgbClr>
          </a:solidFill>
          <a:ln w="38100">
            <a:solidFill>
              <a:schemeClr val="tx1"/>
            </a:solidFill>
          </a:ln>
          <a:effectLst>
            <a:outerShdw blurRad="63500" algn="ctr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Parallelogram 21"/>
          <p:cNvSpPr/>
          <p:nvPr/>
        </p:nvSpPr>
        <p:spPr>
          <a:xfrm rot="16200000" flipH="1">
            <a:off x="3113746" y="4537140"/>
            <a:ext cx="1524000" cy="685800"/>
          </a:xfrm>
          <a:prstGeom prst="parallelogram">
            <a:avLst>
              <a:gd name="adj" fmla="val 86937"/>
            </a:avLst>
          </a:prstGeom>
          <a:solidFill>
            <a:srgbClr val="0070C0">
              <a:alpha val="30196"/>
            </a:srgbClr>
          </a:solidFill>
          <a:ln w="38100">
            <a:solidFill>
              <a:schemeClr val="tx1"/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Parallelogram 22"/>
          <p:cNvSpPr/>
          <p:nvPr/>
        </p:nvSpPr>
        <p:spPr>
          <a:xfrm rot="16200000" flipH="1">
            <a:off x="522946" y="4537140"/>
            <a:ext cx="1524000" cy="685800"/>
          </a:xfrm>
          <a:prstGeom prst="parallelogram">
            <a:avLst>
              <a:gd name="adj" fmla="val 86937"/>
            </a:avLst>
          </a:prstGeom>
          <a:solidFill>
            <a:srgbClr val="0070C0">
              <a:alpha val="30196"/>
            </a:srgbClr>
          </a:solidFill>
          <a:ln w="38100">
            <a:solidFill>
              <a:schemeClr val="tx1"/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713446" y="5836886"/>
            <a:ext cx="3513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1600" dirty="0" smtClean="0"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rPr>
              <a:t>-8</a:t>
            </a:r>
            <a:endParaRPr lang="en-US" sz="1600" dirty="0"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265797" y="5760686"/>
            <a:ext cx="3914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1600" dirty="0" smtClean="0"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rPr>
              <a:t>+8</a:t>
            </a:r>
            <a:endParaRPr lang="en-US" sz="1600" dirty="0"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6" name="TextBox 25"/>
          <p:cNvSpPr txBox="1"/>
          <p:nvPr/>
        </p:nvSpPr>
        <p:spPr>
          <a:xfrm rot="19080000">
            <a:off x="486980" y="4268964"/>
            <a:ext cx="3914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1600" dirty="0" smtClean="0"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rPr>
              <a:t>+6</a:t>
            </a:r>
            <a:endParaRPr lang="en-US" sz="1600" dirty="0"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7" name="TextBox 26"/>
          <p:cNvSpPr txBox="1"/>
          <p:nvPr/>
        </p:nvSpPr>
        <p:spPr>
          <a:xfrm rot="19080000">
            <a:off x="1179134" y="3655480"/>
            <a:ext cx="3513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1600" dirty="0" smtClean="0"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rPr>
              <a:t>-6</a:t>
            </a:r>
            <a:endParaRPr lang="en-US" sz="1600" dirty="0"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409146" y="3941411"/>
            <a:ext cx="3914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1600" dirty="0" smtClean="0"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rPr>
              <a:t>+2</a:t>
            </a:r>
            <a:endParaRPr lang="en-US" sz="1600" dirty="0"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447246" y="4846286"/>
            <a:ext cx="3513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1600" dirty="0" smtClean="0"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rPr>
              <a:t>-2</a:t>
            </a:r>
            <a:endParaRPr lang="en-US" sz="1600" dirty="0"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cxnSp>
        <p:nvCxnSpPr>
          <p:cNvPr id="31" name="Straight Connector 30"/>
          <p:cNvCxnSpPr/>
          <p:nvPr/>
        </p:nvCxnSpPr>
        <p:spPr>
          <a:xfrm rot="5400000">
            <a:off x="3418546" y="5756340"/>
            <a:ext cx="228600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4218646" y="4118040"/>
            <a:ext cx="228600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4218646" y="5032440"/>
            <a:ext cx="228600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rot="5400000">
            <a:off x="827746" y="5756340"/>
            <a:ext cx="228600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rot="13680000">
            <a:off x="742302" y="4631607"/>
            <a:ext cx="228600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rot="13680000">
            <a:off x="1428102" y="4022007"/>
            <a:ext cx="228600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2211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41878992"/>
              </p:ext>
            </p:extLst>
          </p:nvPr>
        </p:nvGraphicFramePr>
        <p:xfrm>
          <a:off x="4407765" y="2057400"/>
          <a:ext cx="4098925" cy="479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2345" name="Уравнение" r:id="rId6" imgW="1841400" imgH="215640" progId="Equation.3">
                  <p:embed/>
                </p:oleObj>
              </mc:Choice>
              <mc:Fallback>
                <p:oleObj name="Уравнение" r:id="rId6" imgW="1841400" imgH="21564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07765" y="2057400"/>
                        <a:ext cx="4098925" cy="4794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2212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11225177"/>
              </p:ext>
            </p:extLst>
          </p:nvPr>
        </p:nvGraphicFramePr>
        <p:xfrm>
          <a:off x="2985655" y="2640303"/>
          <a:ext cx="3562350" cy="481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2346" name="Уравнение" r:id="rId8" imgW="1600200" imgH="215640" progId="Equation.3">
                  <p:embed/>
                </p:oleObj>
              </mc:Choice>
              <mc:Fallback>
                <p:oleObj name="Уравнение" r:id="rId8" imgW="1600200" imgH="215640" progId="Equation.3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85655" y="2640303"/>
                        <a:ext cx="3562350" cy="4810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22331" name="Picture 123">
            <a:hlinkClick r:id="rId10" action="ppaction://hlinkfile"/>
          </p:cNvPr>
          <p:cNvPicPr>
            <a:picLocks noChangeAspect="1" noChangeArrowheads="1"/>
          </p:cNvPicPr>
          <p:nvPr/>
        </p:nvPicPr>
        <p:blipFill rotWithShape="1"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7113" t="26635" r="25040" b="18853"/>
          <a:stretch/>
        </p:blipFill>
        <p:spPr bwMode="auto">
          <a:xfrm>
            <a:off x="4953000" y="3595037"/>
            <a:ext cx="3657600" cy="2272363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Форма за кекс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Реализация с </a:t>
            </a:r>
            <a:r>
              <a:rPr lang="en-US" dirty="0" smtClean="0"/>
              <a:t>n</a:t>
            </a:r>
            <a:r>
              <a:rPr lang="bg-BG" dirty="0" smtClean="0"/>
              <a:t> пресечени конуса</a:t>
            </a:r>
            <a:endParaRPr lang="bg-BG" dirty="0"/>
          </a:p>
          <a:p>
            <a:pPr lvl="1"/>
            <a:r>
              <a:rPr lang="bg-BG" dirty="0" smtClean="0"/>
              <a:t>Сплескани конуси с</a:t>
            </a:r>
            <a:endParaRPr lang="bg-BG" dirty="0"/>
          </a:p>
          <a:p>
            <a:pPr lvl="1"/>
            <a:r>
              <a:rPr lang="bg-BG" dirty="0" smtClean="0"/>
              <a:t>Правим копия </a:t>
            </a:r>
            <a:r>
              <a:rPr lang="bg-BG" dirty="0"/>
              <a:t>чрез </a:t>
            </a:r>
            <a:r>
              <a:rPr lang="bg-BG" dirty="0" smtClean="0"/>
              <a:t>завъртане</a:t>
            </a:r>
          </a:p>
          <a:p>
            <a:pPr lvl="1"/>
            <a:r>
              <a:rPr lang="bg-BG" dirty="0"/>
              <a:t>Защо </a:t>
            </a:r>
            <a:r>
              <a:rPr lang="el-GR" dirty="0">
                <a:latin typeface="Times New Roman"/>
                <a:cs typeface="Times New Roman"/>
              </a:rPr>
              <a:t>π</a:t>
            </a:r>
            <a:r>
              <a:rPr lang="bg-BG" dirty="0"/>
              <a:t>, а не 2</a:t>
            </a:r>
            <a:r>
              <a:rPr lang="el-GR" dirty="0">
                <a:latin typeface="Times New Roman"/>
                <a:cs typeface="Times New Roman"/>
              </a:rPr>
              <a:t>π</a:t>
            </a:r>
            <a:r>
              <a:rPr lang="bg-BG" dirty="0"/>
              <a:t> ?	</a:t>
            </a: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3547794"/>
              </p:ext>
            </p:extLst>
          </p:nvPr>
        </p:nvGraphicFramePr>
        <p:xfrm>
          <a:off x="5605463" y="2281238"/>
          <a:ext cx="1322387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2472" name="Уравнение" r:id="rId4" imgW="495000" imgH="228600" progId="Equation.3">
                  <p:embed/>
                </p:oleObj>
              </mc:Choice>
              <mc:Fallback>
                <p:oleObj name="Уравнение" r:id="rId4" imgW="495000" imgH="228600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05463" y="2281238"/>
                        <a:ext cx="1322387" cy="609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70052982"/>
              </p:ext>
            </p:extLst>
          </p:nvPr>
        </p:nvGraphicFramePr>
        <p:xfrm>
          <a:off x="7391400" y="2631141"/>
          <a:ext cx="1135063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2473" name="Equation" r:id="rId6" imgW="418918" imgH="393529" progId="Equation.3">
                  <p:embed/>
                </p:oleObj>
              </mc:Choice>
              <mc:Fallback>
                <p:oleObj name="Equation" r:id="rId6" imgW="418918" imgH="393529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91400" y="2631141"/>
                        <a:ext cx="1135063" cy="1066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72463" name="Picture 79">
            <a:hlinkClick r:id="rId8" action="ppaction://hlinkfile"/>
          </p:cNvPr>
          <p:cNvPicPr>
            <a:picLocks noChangeAspect="1" noChangeArrowheads="1"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743200" y="4191000"/>
            <a:ext cx="3657600" cy="22860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Пеперуда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Да се нарисува пеперуда</a:t>
            </a:r>
          </a:p>
          <a:p>
            <a:pPr lvl="1"/>
            <a:r>
              <a:rPr lang="bg-BG" dirty="0" smtClean="0"/>
              <a:t>Параметрично! С полярни координати!</a:t>
            </a:r>
          </a:p>
          <a:p>
            <a:pPr lvl="1"/>
            <a:r>
              <a:rPr lang="bg-BG" dirty="0" smtClean="0"/>
              <a:t>Но и да се </a:t>
            </a:r>
            <a:r>
              <a:rPr lang="bg-BG" dirty="0" err="1" smtClean="0"/>
              <a:t>параметризира</a:t>
            </a:r>
            <a:r>
              <a:rPr lang="bg-BG" dirty="0" smtClean="0"/>
              <a:t> точността</a:t>
            </a:r>
            <a:endParaRPr lang="en-US" dirty="0"/>
          </a:p>
        </p:txBody>
      </p:sp>
      <p:pic>
        <p:nvPicPr>
          <p:cNvPr id="257026" name="Picture 2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2819400" y="3565161"/>
            <a:ext cx="3505200" cy="298803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noFill/>
            <a:miter lim="800000"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dirty="0" smtClean="0"/>
              <a:t>Реализация</a:t>
            </a:r>
          </a:p>
          <a:p>
            <a:pPr lvl="1"/>
            <a:r>
              <a:rPr lang="bg-BG" dirty="0" smtClean="0"/>
              <a:t>Нужна ни е</a:t>
            </a:r>
          </a:p>
          <a:p>
            <a:pPr lvl="1"/>
            <a:r>
              <a:rPr lang="bg-BG" dirty="0" smtClean="0"/>
              <a:t>Разбиваме на </a:t>
            </a:r>
            <a:r>
              <a:rPr lang="en-US" dirty="0" smtClean="0"/>
              <a:t>n </a:t>
            </a:r>
            <a:r>
              <a:rPr lang="bg-BG" dirty="0" smtClean="0"/>
              <a:t>точки </a:t>
            </a:r>
            <a:r>
              <a:rPr lang="en-US" dirty="0" smtClean="0">
                <a:sym typeface="Symbol"/>
              </a:rPr>
              <a:t>P</a:t>
            </a:r>
            <a:r>
              <a:rPr lang="en-US" baseline="-25000" dirty="0" smtClean="0">
                <a:sym typeface="Symbol"/>
              </a:rPr>
              <a:t>1</a:t>
            </a:r>
            <a:r>
              <a:rPr lang="en-US" dirty="0" smtClean="0">
                <a:sym typeface="Symbol"/>
              </a:rPr>
              <a:t>…</a:t>
            </a:r>
            <a:r>
              <a:rPr lang="en-US" dirty="0" err="1" smtClean="0">
                <a:sym typeface="Symbol"/>
              </a:rPr>
              <a:t>P</a:t>
            </a:r>
            <a:r>
              <a:rPr lang="en-US" baseline="-25000" dirty="0" err="1" smtClean="0">
                <a:sym typeface="Symbol"/>
              </a:rPr>
              <a:t>n</a:t>
            </a:r>
            <a:endParaRPr lang="bg-BG" dirty="0" smtClean="0"/>
          </a:p>
          <a:p>
            <a:pPr lvl="1"/>
            <a:r>
              <a:rPr lang="bg-BG" dirty="0" smtClean="0"/>
              <a:t>Ако                       , то </a:t>
            </a:r>
            <a:r>
              <a:rPr lang="en-US" dirty="0" err="1" smtClean="0"/>
              <a:t>P</a:t>
            </a:r>
            <a:r>
              <a:rPr lang="en-US" baseline="-25000" dirty="0" err="1" smtClean="0"/>
              <a:t>k</a:t>
            </a:r>
            <a:r>
              <a:rPr lang="bg-BG" dirty="0" smtClean="0"/>
              <a:t> </a:t>
            </a:r>
            <a:r>
              <a:rPr lang="en-US" dirty="0" smtClean="0"/>
              <a:t>e</a:t>
            </a:r>
            <a:r>
              <a:rPr lang="bg-BG" dirty="0" smtClean="0"/>
              <a:t> с полярни координати</a:t>
            </a:r>
            <a:r>
              <a:rPr lang="en-US" dirty="0" smtClean="0"/>
              <a:t>                    , </a:t>
            </a:r>
            <a:r>
              <a:rPr lang="bg-BG" dirty="0" smtClean="0"/>
              <a:t>а в полярни</a:t>
            </a:r>
            <a:br>
              <a:rPr lang="bg-BG" dirty="0" smtClean="0"/>
            </a:br>
            <a:r>
              <a:rPr lang="bg-BG" dirty="0" smtClean="0"/>
              <a:t>е с</a:t>
            </a:r>
            <a:r>
              <a:rPr lang="en-US" dirty="0" smtClean="0"/>
              <a:t> </a:t>
            </a:r>
            <a:endParaRPr lang="en-US" dirty="0" smtClean="0">
              <a:latin typeface="Calibri"/>
              <a:sym typeface="Symbol"/>
            </a:endParaRPr>
          </a:p>
          <a:p>
            <a:pPr lvl="1"/>
            <a:r>
              <a:rPr lang="bg-BG" dirty="0" smtClean="0">
                <a:latin typeface="Calibri"/>
                <a:sym typeface="Symbol"/>
              </a:rPr>
              <a:t>Точките свързваме с отсечки </a:t>
            </a:r>
            <a:r>
              <a:rPr lang="en-US" dirty="0" smtClean="0">
                <a:latin typeface="Calibri"/>
                <a:sym typeface="Symbol"/>
              </a:rPr>
              <a:t>S</a:t>
            </a:r>
            <a:r>
              <a:rPr lang="en-US" baseline="-25000" dirty="0" smtClean="0">
                <a:latin typeface="Calibri"/>
                <a:sym typeface="Symbol"/>
              </a:rPr>
              <a:t>1</a:t>
            </a:r>
            <a:r>
              <a:rPr lang="en-US" dirty="0" smtClean="0">
                <a:latin typeface="Calibri"/>
                <a:sym typeface="Symbol"/>
              </a:rPr>
              <a:t>…</a:t>
            </a:r>
            <a:r>
              <a:rPr lang="en-US" dirty="0" err="1" smtClean="0">
                <a:latin typeface="Calibri"/>
                <a:sym typeface="Symbol"/>
              </a:rPr>
              <a:t>S</a:t>
            </a:r>
            <a:r>
              <a:rPr lang="en-US" baseline="-25000" dirty="0" err="1" smtClean="0">
                <a:latin typeface="Calibri"/>
                <a:sym typeface="Symbol"/>
              </a:rPr>
              <a:t>n</a:t>
            </a:r>
            <a:endParaRPr lang="bg-BG" dirty="0" smtClean="0">
              <a:sym typeface="Symbol"/>
            </a:endParaRPr>
          </a:p>
        </p:txBody>
      </p:sp>
      <p:graphicFrame>
        <p:nvGraphicFramePr>
          <p:cNvPr id="258050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46620172"/>
              </p:ext>
            </p:extLst>
          </p:nvPr>
        </p:nvGraphicFramePr>
        <p:xfrm>
          <a:off x="4114800" y="582706"/>
          <a:ext cx="4656138" cy="1036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8242" name="Equation" r:id="rId4" imgW="2108160" imgH="469800" progId="Equation.3">
                  <p:embed/>
                </p:oleObj>
              </mc:Choice>
              <mc:Fallback>
                <p:oleObj name="Equation" r:id="rId4" imgW="2108160" imgH="46980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14800" y="582706"/>
                        <a:ext cx="4656138" cy="10366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8051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413628"/>
              </p:ext>
            </p:extLst>
          </p:nvPr>
        </p:nvGraphicFramePr>
        <p:xfrm>
          <a:off x="2819400" y="1981200"/>
          <a:ext cx="2049463" cy="604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8243" name="Equation" r:id="rId6" imgW="774360" imgH="228600" progId="Equation.3">
                  <p:embed/>
                </p:oleObj>
              </mc:Choice>
              <mc:Fallback>
                <p:oleObj name="Equation" r:id="rId6" imgW="774360" imgH="22860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19400" y="1981200"/>
                        <a:ext cx="2049463" cy="6048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19150072"/>
              </p:ext>
            </p:extLst>
          </p:nvPr>
        </p:nvGraphicFramePr>
        <p:xfrm>
          <a:off x="4267200" y="2514600"/>
          <a:ext cx="1751013" cy="563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8244" name="Уравнение" r:id="rId8" imgW="711000" imgH="228600" progId="Equation.3">
                  <p:embed/>
                </p:oleObj>
              </mc:Choice>
              <mc:Fallback>
                <p:oleObj name="Уравнение" r:id="rId8" imgW="711000" imgH="2286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67200" y="2514600"/>
                        <a:ext cx="1751013" cy="5635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9372600" y="2286000"/>
            <a:ext cx="207069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dirty="0" smtClean="0"/>
              <a:t>2 точки бонус</a:t>
            </a:r>
          </a:p>
          <a:p>
            <a:r>
              <a:rPr lang="bg-BG" dirty="0" smtClean="0"/>
              <a:t>за откриване на</a:t>
            </a:r>
            <a:br>
              <a:rPr lang="bg-BG" dirty="0" smtClean="0"/>
            </a:br>
            <a:r>
              <a:rPr lang="bg-BG" dirty="0" smtClean="0"/>
              <a:t>грешката по време</a:t>
            </a:r>
            <a:br>
              <a:rPr lang="bg-BG" dirty="0" smtClean="0"/>
            </a:br>
            <a:r>
              <a:rPr lang="bg-BG" dirty="0" smtClean="0"/>
              <a:t>на самата лекция…</a:t>
            </a:r>
            <a:endParaRPr lang="bg-BG" dirty="0"/>
          </a:p>
        </p:txBody>
      </p:sp>
      <p:sp>
        <p:nvSpPr>
          <p:cNvPr id="15" name="Content Placeholder 1"/>
          <p:cNvSpPr txBox="1">
            <a:spLocks/>
          </p:cNvSpPr>
          <p:nvPr/>
        </p:nvSpPr>
        <p:spPr>
          <a:xfrm>
            <a:off x="6687490" y="2447020"/>
            <a:ext cx="1953490" cy="641917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600" b="1" kern="1200">
                <a:solidFill>
                  <a:schemeClr val="tx1"/>
                </a:solidFill>
                <a:effectLst>
                  <a:outerShdw blurRad="50800" dir="16200000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3200" kern="1200">
                <a:solidFill>
                  <a:srgbClr val="0070C0"/>
                </a:solidFill>
                <a:effectLst>
                  <a:outerShdw blurRad="50800" dir="16200000" rotWithShape="0">
                    <a:schemeClr val="accent1">
                      <a:lumMod val="75000"/>
                      <a:alpha val="4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effectLst>
                  <a:outerShdw blurRad="50800" dir="16200000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effectLst>
                  <a:outerShdw blurRad="50800" dir="16200000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effectLst>
                  <a:outerShdw blurRad="50800" dir="16200000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buNone/>
            </a:pPr>
            <a:r>
              <a:rPr lang="bg-BG" dirty="0" smtClean="0">
                <a:sym typeface="Symbol"/>
              </a:rPr>
              <a:t>сферични</a:t>
            </a:r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48607571"/>
              </p:ext>
            </p:extLst>
          </p:nvPr>
        </p:nvGraphicFramePr>
        <p:xfrm>
          <a:off x="2698750" y="2998788"/>
          <a:ext cx="4406900" cy="563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8245" name="Уравнение" r:id="rId10" imgW="1790640" imgH="228600" progId="Equation.3">
                  <p:embed/>
                </p:oleObj>
              </mc:Choice>
              <mc:Fallback>
                <p:oleObj name="Уравнение" r:id="rId10" imgW="1790640" imgH="2286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98750" y="2998788"/>
                        <a:ext cx="4406900" cy="5635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8" name="Group 7"/>
          <p:cNvGrpSpPr/>
          <p:nvPr/>
        </p:nvGrpSpPr>
        <p:grpSpPr>
          <a:xfrm>
            <a:off x="7125292" y="2985246"/>
            <a:ext cx="2018708" cy="3141207"/>
            <a:chOff x="7125292" y="2985246"/>
            <a:chExt cx="2018708" cy="3141207"/>
          </a:xfrm>
        </p:grpSpPr>
        <p:sp>
          <p:nvSpPr>
            <p:cNvPr id="9" name="TextBox 8"/>
            <p:cNvSpPr txBox="1"/>
            <p:nvPr/>
          </p:nvSpPr>
          <p:spPr>
            <a:xfrm>
              <a:off x="7125292" y="4556793"/>
              <a:ext cx="808235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bg-BG" sz="9600" b="1" dirty="0" smtClean="0">
                  <a:solidFill>
                    <a:srgbClr val="FF0000"/>
                  </a:solidFill>
                  <a:effectLst>
                    <a:outerShdw blurRad="63500" algn="ctr" rotWithShape="0">
                      <a:srgbClr val="FF0000">
                        <a:alpha val="40000"/>
                      </a:srgbClr>
                    </a:outerShdw>
                  </a:effectLst>
                </a:rPr>
                <a:t>2</a:t>
              </a:r>
              <a:endParaRPr lang="bg-BG" sz="9600" dirty="0">
                <a:solidFill>
                  <a:srgbClr val="FF0000"/>
                </a:solidFill>
                <a:effectLst>
                  <a:outerShdw blurRad="63500" algn="ctr" rotWithShape="0">
                    <a:srgbClr val="FF0000">
                      <a:alpha val="40000"/>
                    </a:srgbClr>
                  </a:outerShdw>
                </a:effectLst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755478" y="4813222"/>
              <a:ext cx="1388522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bg-BG" sz="3200" b="1" dirty="0" smtClean="0">
                  <a:solidFill>
                    <a:srgbClr val="FF0000"/>
                  </a:solidFill>
                  <a:effectLst>
                    <a:outerShdw blurRad="63500" algn="ctr" rotWithShape="0">
                      <a:srgbClr val="FF0000">
                        <a:alpha val="40000"/>
                      </a:srgbClr>
                    </a:outerShdw>
                  </a:effectLst>
                </a:rPr>
                <a:t>ТОЧКИ</a:t>
              </a:r>
              <a:br>
                <a:rPr lang="bg-BG" sz="3200" b="1" dirty="0" smtClean="0">
                  <a:solidFill>
                    <a:srgbClr val="FF0000"/>
                  </a:solidFill>
                  <a:effectLst>
                    <a:outerShdw blurRad="63500" algn="ctr" rotWithShape="0">
                      <a:srgbClr val="FF0000">
                        <a:alpha val="40000"/>
                      </a:srgbClr>
                    </a:outerShdw>
                  </a:effectLst>
                </a:rPr>
              </a:br>
              <a:r>
                <a:rPr lang="bg-BG" sz="3200" b="1" dirty="0" smtClean="0">
                  <a:solidFill>
                    <a:srgbClr val="FF0000"/>
                  </a:solidFill>
                  <a:effectLst>
                    <a:outerShdw blurRad="63500" algn="ctr" rotWithShape="0">
                      <a:srgbClr val="FF0000">
                        <a:alpha val="40000"/>
                      </a:srgbClr>
                    </a:outerShdw>
                  </a:effectLst>
                </a:rPr>
                <a:t>БОНУС</a:t>
              </a:r>
              <a:endParaRPr lang="bg-BG" sz="3200" dirty="0">
                <a:solidFill>
                  <a:srgbClr val="FF0000"/>
                </a:solidFill>
                <a:effectLst>
                  <a:outerShdw blurRad="63500" algn="ctr" rotWithShape="0">
                    <a:srgbClr val="FF0000">
                      <a:alpha val="40000"/>
                    </a:srgbClr>
                  </a:outerShdw>
                </a:effectLst>
              </a:endParaRPr>
            </a:p>
          </p:txBody>
        </p:sp>
        <p:sp>
          <p:nvSpPr>
            <p:cNvPr id="7" name="Freeform 6"/>
            <p:cNvSpPr/>
            <p:nvPr/>
          </p:nvSpPr>
          <p:spPr>
            <a:xfrm>
              <a:off x="8041341" y="2985246"/>
              <a:ext cx="368238" cy="1842247"/>
            </a:xfrm>
            <a:custGeom>
              <a:avLst/>
              <a:gdLst>
                <a:gd name="connsiteX0" fmla="*/ 174812 w 500723"/>
                <a:gd name="connsiteY0" fmla="*/ 1855694 h 1855694"/>
                <a:gd name="connsiteX1" fmla="*/ 497541 w 500723"/>
                <a:gd name="connsiteY1" fmla="*/ 847165 h 1855694"/>
                <a:gd name="connsiteX2" fmla="*/ 0 w 500723"/>
                <a:gd name="connsiteY2" fmla="*/ 0 h 1855694"/>
                <a:gd name="connsiteX0" fmla="*/ 322730 w 517660"/>
                <a:gd name="connsiteY0" fmla="*/ 1842247 h 1842247"/>
                <a:gd name="connsiteX1" fmla="*/ 497541 w 517660"/>
                <a:gd name="connsiteY1" fmla="*/ 847165 h 1842247"/>
                <a:gd name="connsiteX2" fmla="*/ 0 w 517660"/>
                <a:gd name="connsiteY2" fmla="*/ 0 h 1842247"/>
                <a:gd name="connsiteX0" fmla="*/ 322730 w 435854"/>
                <a:gd name="connsiteY0" fmla="*/ 1842247 h 1842247"/>
                <a:gd name="connsiteX1" fmla="*/ 376518 w 435854"/>
                <a:gd name="connsiteY1" fmla="*/ 753035 h 1842247"/>
                <a:gd name="connsiteX2" fmla="*/ 0 w 435854"/>
                <a:gd name="connsiteY2" fmla="*/ 0 h 1842247"/>
                <a:gd name="connsiteX0" fmla="*/ 322730 w 420975"/>
                <a:gd name="connsiteY0" fmla="*/ 1842247 h 1842247"/>
                <a:gd name="connsiteX1" fmla="*/ 376518 w 420975"/>
                <a:gd name="connsiteY1" fmla="*/ 753035 h 1842247"/>
                <a:gd name="connsiteX2" fmla="*/ 0 w 420975"/>
                <a:gd name="connsiteY2" fmla="*/ 0 h 1842247"/>
                <a:gd name="connsiteX0" fmla="*/ 322730 w 420975"/>
                <a:gd name="connsiteY0" fmla="*/ 1842247 h 1842247"/>
                <a:gd name="connsiteX1" fmla="*/ 376518 w 420975"/>
                <a:gd name="connsiteY1" fmla="*/ 753035 h 1842247"/>
                <a:gd name="connsiteX2" fmla="*/ 0 w 420975"/>
                <a:gd name="connsiteY2" fmla="*/ 0 h 1842247"/>
                <a:gd name="connsiteX0" fmla="*/ 322730 w 322730"/>
                <a:gd name="connsiteY0" fmla="*/ 1842247 h 1842247"/>
                <a:gd name="connsiteX1" fmla="*/ 0 w 322730"/>
                <a:gd name="connsiteY1" fmla="*/ 0 h 1842247"/>
                <a:gd name="connsiteX0" fmla="*/ 322730 w 350302"/>
                <a:gd name="connsiteY0" fmla="*/ 1842247 h 1842247"/>
                <a:gd name="connsiteX1" fmla="*/ 336177 w 350302"/>
                <a:gd name="connsiteY1" fmla="*/ 847166 h 1842247"/>
                <a:gd name="connsiteX2" fmla="*/ 0 w 350302"/>
                <a:gd name="connsiteY2" fmla="*/ 0 h 1842247"/>
                <a:gd name="connsiteX0" fmla="*/ 322730 w 373790"/>
                <a:gd name="connsiteY0" fmla="*/ 1842247 h 1842247"/>
                <a:gd name="connsiteX1" fmla="*/ 336177 w 373790"/>
                <a:gd name="connsiteY1" fmla="*/ 847166 h 1842247"/>
                <a:gd name="connsiteX2" fmla="*/ 0 w 373790"/>
                <a:gd name="connsiteY2" fmla="*/ 0 h 1842247"/>
                <a:gd name="connsiteX0" fmla="*/ 322730 w 351994"/>
                <a:gd name="connsiteY0" fmla="*/ 1842247 h 1842247"/>
                <a:gd name="connsiteX1" fmla="*/ 336177 w 351994"/>
                <a:gd name="connsiteY1" fmla="*/ 847166 h 1842247"/>
                <a:gd name="connsiteX2" fmla="*/ 0 w 351994"/>
                <a:gd name="connsiteY2" fmla="*/ 0 h 1842247"/>
                <a:gd name="connsiteX0" fmla="*/ 322730 w 368238"/>
                <a:gd name="connsiteY0" fmla="*/ 1842247 h 1842247"/>
                <a:gd name="connsiteX1" fmla="*/ 336177 w 368238"/>
                <a:gd name="connsiteY1" fmla="*/ 847166 h 1842247"/>
                <a:gd name="connsiteX2" fmla="*/ 0 w 368238"/>
                <a:gd name="connsiteY2" fmla="*/ 0 h 1842247"/>
                <a:gd name="connsiteX0" fmla="*/ 322730 w 368238"/>
                <a:gd name="connsiteY0" fmla="*/ 1842247 h 1842247"/>
                <a:gd name="connsiteX1" fmla="*/ 336177 w 368238"/>
                <a:gd name="connsiteY1" fmla="*/ 847166 h 1842247"/>
                <a:gd name="connsiteX2" fmla="*/ 0 w 368238"/>
                <a:gd name="connsiteY2" fmla="*/ 0 h 1842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8238" h="1842247">
                  <a:moveTo>
                    <a:pt x="322730" y="1842247"/>
                  </a:moveTo>
                  <a:cubicBezTo>
                    <a:pt x="363072" y="1474694"/>
                    <a:pt x="394448" y="1264026"/>
                    <a:pt x="336177" y="847166"/>
                  </a:cubicBezTo>
                  <a:cubicBezTo>
                    <a:pt x="277906" y="430306"/>
                    <a:pt x="152400" y="282389"/>
                    <a:pt x="0" y="0"/>
                  </a:cubicBezTo>
                </a:path>
              </a:pathLst>
            </a:custGeom>
            <a:noFill/>
            <a:ln>
              <a:solidFill>
                <a:srgbClr val="FF5050"/>
              </a:solidFill>
              <a:tailEnd type="stealth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</p:grpSp>
      <p:pic>
        <p:nvPicPr>
          <p:cNvPr id="258225" name="Picture 177">
            <a:hlinkClick r:id="rId12" action="ppaction://hlinkfile"/>
          </p:cNvPr>
          <p:cNvPicPr>
            <a:picLocks noChangeAspect="1" noChangeArrowheads="1"/>
          </p:cNvPicPr>
          <p:nvPr/>
        </p:nvPicPr>
        <p:blipFill rotWithShape="1"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743200" y="4267200"/>
            <a:ext cx="3657600" cy="22860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Тор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Да се нарисува тор</a:t>
            </a:r>
          </a:p>
          <a:p>
            <a:pPr lvl="1"/>
            <a:r>
              <a:rPr lang="bg-BG" dirty="0" smtClean="0"/>
              <a:t>Тор не в селскостопанския смисъл,</a:t>
            </a:r>
            <a:br>
              <a:rPr lang="bg-BG" dirty="0" smtClean="0"/>
            </a:br>
            <a:r>
              <a:rPr lang="bg-BG" dirty="0" smtClean="0"/>
              <a:t>а в математическия</a:t>
            </a:r>
          </a:p>
          <a:p>
            <a:pPr lvl="1"/>
            <a:r>
              <a:rPr lang="bg-BG" dirty="0" smtClean="0"/>
              <a:t>Синоними: кравай, геврек, поничка…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6324600"/>
            <a:ext cx="91440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400" dirty="0" smtClean="0"/>
              <a:t>“Mathematics ... is infinitely sweet”</a:t>
            </a:r>
            <a:endParaRPr lang="bg-BG" sz="1400" dirty="0" smtClean="0"/>
          </a:p>
          <a:p>
            <a:pPr algn="ctr"/>
            <a:r>
              <a:rPr lang="en-US" sz="1400" dirty="0" smtClean="0">
                <a:hlinkClick r:id="rId3"/>
              </a:rPr>
              <a:t>http://youtu.be/eADcA3iouCk</a:t>
            </a:r>
            <a:endParaRPr lang="en-US" sz="1400" dirty="0"/>
          </a:p>
        </p:txBody>
      </p:sp>
      <p:pic>
        <p:nvPicPr>
          <p:cNvPr id="259075" name="Picture 3">
            <a:hlinkClick r:id="rId4" action="ppaction://hlinkfile"/>
          </p:cNvPr>
          <p:cNvPicPr>
            <a:picLocks noChangeAspect="1" noChangeArrowheads="1"/>
          </p:cNvPicPr>
          <p:nvPr/>
        </p:nvPicPr>
        <p:blipFill>
          <a:blip r:embed="rId5" cstate="screen"/>
          <a:srcRect/>
          <a:stretch>
            <a:fillRect/>
          </a:stretch>
        </p:blipFill>
        <p:spPr bwMode="auto">
          <a:xfrm>
            <a:off x="3806952" y="4340352"/>
            <a:ext cx="1527048" cy="1527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-22412" y="6478814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chemeClr val="tx1">
                      <a:lumMod val="65000"/>
                      <a:lumOff val="35000"/>
                      <a:alpha val="50000"/>
                    </a:schemeClr>
                  </a:outerShdw>
                </a:effectLst>
                <a:latin typeface="Arial Black" panose="020B0A04020102020204" pitchFamily="34" charset="0"/>
              </a:rPr>
              <a:t>0:45</a:t>
            </a:r>
            <a:endParaRPr lang="bg-BG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chemeClr val="tx1">
                    <a:lumMod val="65000"/>
                    <a:lumOff val="35000"/>
                    <a:alpha val="50000"/>
                  </a:schemeClr>
                </a:outerShdw>
              </a:effectLst>
              <a:latin typeface="Arial Black" panose="020B0A04020102020204" pitchFamily="34" charset="0"/>
            </a:endParaRPr>
          </a:p>
        </p:txBody>
      </p:sp>
      <p:pic>
        <p:nvPicPr>
          <p:cNvPr id="281603" name="Picture 3">
            <a:hlinkClick r:id="rId6" action="ppaction://hlinkfile"/>
          </p:cNvPr>
          <p:cNvPicPr>
            <a:picLocks noChangeAspect="1" noChangeArrowheads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741676" y="3962400"/>
            <a:ext cx="3657600" cy="22860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dirty="0"/>
              <a:t>Идея </a:t>
            </a:r>
            <a:r>
              <a:rPr lang="bg-BG" dirty="0" smtClean="0"/>
              <a:t>№1: готов примитив в </a:t>
            </a:r>
            <a:r>
              <a:rPr lang="en-US" dirty="0" err="1" smtClean="0"/>
              <a:t>ThreeJS</a:t>
            </a:r>
            <a:endParaRPr lang="bg-BG" dirty="0" smtClean="0"/>
          </a:p>
          <a:p>
            <a:pPr lvl="1"/>
            <a:r>
              <a:rPr lang="bg-BG" dirty="0" smtClean="0"/>
              <a:t>Не, искаме сами да го създадем </a:t>
            </a:r>
          </a:p>
          <a:p>
            <a:pPr lvl="1"/>
            <a:endParaRPr lang="bg-BG" sz="1100" dirty="0" smtClean="0"/>
          </a:p>
          <a:p>
            <a:r>
              <a:rPr lang="bg-BG" dirty="0"/>
              <a:t>Идея №2: </a:t>
            </a:r>
            <a:r>
              <a:rPr lang="bg-BG" dirty="0" smtClean="0"/>
              <a:t>параметрично уравнение</a:t>
            </a:r>
            <a:endParaRPr lang="bg-BG" dirty="0"/>
          </a:p>
          <a:p>
            <a:pPr lvl="1"/>
            <a:r>
              <a:rPr lang="bg-BG" dirty="0"/>
              <a:t>Не, искаме </a:t>
            </a:r>
            <a:r>
              <a:rPr lang="bg-BG" dirty="0" smtClean="0"/>
              <a:t>да сглобим от примитиви</a:t>
            </a:r>
            <a:endParaRPr lang="bg-BG" dirty="0"/>
          </a:p>
          <a:p>
            <a:pPr lvl="1"/>
            <a:endParaRPr lang="bg-BG" sz="1100" dirty="0"/>
          </a:p>
          <a:p>
            <a:r>
              <a:rPr lang="bg-BG" dirty="0" smtClean="0"/>
              <a:t>Идея №3: завъртаме изправен кръг</a:t>
            </a:r>
          </a:p>
          <a:p>
            <a:pPr lvl="1"/>
            <a:r>
              <a:rPr lang="bg-BG" dirty="0" smtClean="0"/>
              <a:t>Не, искаме повърхност, </a:t>
            </a:r>
            <a:r>
              <a:rPr lang="bg-BG" dirty="0"/>
              <a:t>не </a:t>
            </a:r>
            <a:r>
              <a:rPr lang="bg-BG" dirty="0" smtClean="0"/>
              <a:t>арматурата</a:t>
            </a:r>
          </a:p>
          <a:p>
            <a:pPr lvl="1"/>
            <a:endParaRPr lang="bg-BG" sz="1100" dirty="0" smtClean="0"/>
          </a:p>
          <a:p>
            <a:r>
              <a:rPr lang="bg-BG" dirty="0" smtClean="0"/>
              <a:t>Идея №4: завъртаме къс цилиндър</a:t>
            </a:r>
          </a:p>
          <a:p>
            <a:pPr lvl="1"/>
            <a:r>
              <a:rPr lang="bg-BG" dirty="0" smtClean="0"/>
              <a:t>Не, искаме идеално снаждане</a:t>
            </a:r>
          </a:p>
        </p:txBody>
      </p:sp>
    </p:spTree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098" name="Picture 2" descr="C:\Pavel\Courses\Materials\Course.OKG 2012-13\OKG-09. Objects\ID-10091529.jpg"/>
          <p:cNvPicPr>
            <a:picLocks noChangeAspect="1" noChangeArrowheads="1"/>
          </p:cNvPicPr>
          <p:nvPr/>
        </p:nvPicPr>
        <p:blipFill>
          <a:blip r:embed="rId7" cstate="screen"/>
          <a:srcRect/>
          <a:stretch>
            <a:fillRect/>
          </a:stretch>
        </p:blipFill>
        <p:spPr bwMode="auto">
          <a:xfrm flipH="1">
            <a:off x="2375647" y="4395242"/>
            <a:ext cx="2196353" cy="2462757"/>
          </a:xfrm>
          <a:prstGeom prst="rect">
            <a:avLst/>
          </a:prstGeom>
          <a:noFill/>
        </p:spPr>
      </p:pic>
      <p:pic>
        <p:nvPicPr>
          <p:cNvPr id="6" name="Torus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8"/>
          <a:srcRect l="13294" t="4823" r="12235" b="3412"/>
          <a:stretch/>
        </p:blipFill>
        <p:spPr>
          <a:xfrm>
            <a:off x="6154271" y="2559423"/>
            <a:ext cx="2837329" cy="2622177"/>
          </a:xfrm>
          <a:prstGeom prst="rect">
            <a:avLst/>
          </a:prstGeom>
        </p:spPr>
      </p:pic>
      <p:pic>
        <p:nvPicPr>
          <p:cNvPr id="4" name="Cutcone.wmv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9"/>
          <a:srcRect l="14742" t="4823" r="16118" b="3412"/>
          <a:stretch/>
        </p:blipFill>
        <p:spPr>
          <a:xfrm>
            <a:off x="152400" y="1797423"/>
            <a:ext cx="2634202" cy="2622177"/>
          </a:xfrm>
          <a:prstGeom prst="rect">
            <a:avLst/>
          </a:prstGeom>
        </p:spPr>
      </p:pic>
      <p:pic>
        <p:nvPicPr>
          <p:cNvPr id="260099" name="Picture 3" descr="C:\Pavel\Courses\Materials\Course.OKG 2012-13\OKG-09. Objects\ID-10065946.jpg"/>
          <p:cNvPicPr>
            <a:picLocks noChangeAspect="1" noChangeArrowheads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flipH="1">
            <a:off x="4876800" y="4687271"/>
            <a:ext cx="1477654" cy="2170729"/>
          </a:xfrm>
          <a:prstGeom prst="rect">
            <a:avLst/>
          </a:prstGeom>
          <a:noFill/>
        </p:spPr>
      </p:pic>
      <p:sp>
        <p:nvSpPr>
          <p:cNvPr id="7" name="Rectangle 6"/>
          <p:cNvSpPr/>
          <p:nvPr/>
        </p:nvSpPr>
        <p:spPr>
          <a:xfrm>
            <a:off x="7162800" y="6596390"/>
            <a:ext cx="1981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bg-BG" sz="1100" dirty="0" smtClean="0">
                <a:solidFill>
                  <a:schemeClr val="bg1">
                    <a:lumMod val="50000"/>
                  </a:schemeClr>
                </a:solidFill>
              </a:rPr>
              <a:t>Снимки: </a:t>
            </a:r>
            <a:r>
              <a:rPr lang="en-US" sz="1100" dirty="0" err="1" smtClean="0">
                <a:solidFill>
                  <a:schemeClr val="bg1">
                    <a:lumMod val="50000"/>
                  </a:schemeClr>
                </a:solidFill>
              </a:rPr>
              <a:t>FreeDigitalPhotos.net</a:t>
            </a:r>
            <a:endParaRPr 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Right Arrow 8"/>
          <p:cNvSpPr/>
          <p:nvPr/>
        </p:nvSpPr>
        <p:spPr>
          <a:xfrm rot="305968">
            <a:off x="2914775" y="3050372"/>
            <a:ext cx="3413093" cy="838200"/>
          </a:xfrm>
          <a:prstGeom prst="rightArrow">
            <a:avLst/>
          </a:prstGeom>
          <a:gradFill flip="none" rotWithShape="1">
            <a:gsLst>
              <a:gs pos="0">
                <a:srgbClr val="36D649"/>
              </a:gs>
              <a:gs pos="100000">
                <a:schemeClr val="bg1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1"/>
          <p:cNvSpPr>
            <a:spLocks noGrp="1"/>
          </p:cNvSpPr>
          <p:nvPr>
            <p:ph idx="1"/>
          </p:nvPr>
        </p:nvSpPr>
        <p:spPr>
          <a:xfrm>
            <a:off x="1295400" y="152400"/>
            <a:ext cx="7848600" cy="6705600"/>
          </a:xfrm>
        </p:spPr>
        <p:txBody>
          <a:bodyPr>
            <a:normAutofit/>
          </a:bodyPr>
          <a:lstStyle/>
          <a:p>
            <a:r>
              <a:rPr lang="bg-BG" dirty="0"/>
              <a:t>Идея </a:t>
            </a:r>
            <a:r>
              <a:rPr lang="bg-BG" dirty="0" smtClean="0"/>
              <a:t>№5: с пресечени конуси</a:t>
            </a:r>
            <a:endParaRPr lang="bg-BG" dirty="0"/>
          </a:p>
          <a:p>
            <a:pPr lvl="1"/>
            <a:r>
              <a:rPr lang="bg-BG" dirty="0" smtClean="0"/>
              <a:t>Да, </a:t>
            </a:r>
            <a:r>
              <a:rPr lang="bg-BG" dirty="0" smtClean="0"/>
              <a:t>пресеченият </a:t>
            </a:r>
            <a:r>
              <a:rPr lang="bg-BG" dirty="0"/>
              <a:t>конус не е част от </a:t>
            </a:r>
            <a:r>
              <a:rPr lang="bg-BG" dirty="0" smtClean="0"/>
              <a:t>тор </a:t>
            </a:r>
            <a:r>
              <a:rPr lang="en-US" dirty="0" smtClean="0"/>
              <a:t>(</a:t>
            </a:r>
            <a:r>
              <a:rPr lang="bg-BG" dirty="0"/>
              <a:t>ама </a:t>
            </a:r>
            <a:r>
              <a:rPr lang="bg-BG" dirty="0" smtClean="0"/>
              <a:t>никак</a:t>
            </a:r>
            <a:r>
              <a:rPr lang="en-US" dirty="0" smtClean="0"/>
              <a:t>, </a:t>
            </a:r>
            <a:r>
              <a:rPr lang="bg-BG" dirty="0" smtClean="0"/>
              <a:t>нечовешки </a:t>
            </a:r>
            <a:r>
              <a:rPr lang="bg-BG" dirty="0" smtClean="0"/>
              <a:t>абсурдна </a:t>
            </a:r>
            <a:r>
              <a:rPr lang="bg-BG" dirty="0" smtClean="0"/>
              <a:t>идея</a:t>
            </a:r>
            <a:r>
              <a:rPr lang="en-US" dirty="0" smtClean="0"/>
              <a:t>)</a:t>
            </a:r>
            <a:r>
              <a:rPr lang="bg-BG" dirty="0"/>
              <a:t/>
            </a:r>
            <a:br>
              <a:rPr lang="bg-BG" dirty="0"/>
            </a:br>
            <a:endParaRPr lang="en-US" dirty="0"/>
          </a:p>
        </p:txBody>
      </p:sp>
    </p:spTree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54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754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video>
              <p:cMediaNode vol="80000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125" name="Picture 5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 rot="18900000">
            <a:off x="195259" y="3005141"/>
            <a:ext cx="5105400" cy="266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1128" name="Picture 8"/>
          <p:cNvPicPr>
            <a:picLocks noChangeAspect="1" noChangeArrowheads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 rot="18900000">
            <a:off x="3843341" y="3005141"/>
            <a:ext cx="5105400" cy="266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Представяме си тора по-груб</a:t>
            </a:r>
          </a:p>
          <a:p>
            <a:pPr lvl="1"/>
            <a:r>
              <a:rPr lang="bg-BG" dirty="0" smtClean="0"/>
              <a:t>За да разпознаем отделни примитиви,</a:t>
            </a:r>
            <a:br>
              <a:rPr lang="bg-BG" dirty="0" smtClean="0"/>
            </a:br>
            <a:r>
              <a:rPr lang="bg-BG" dirty="0" smtClean="0"/>
              <a:t>ако изобщо има такива</a:t>
            </a:r>
            <a:endParaRPr lang="en-US" dirty="0"/>
          </a:p>
        </p:txBody>
      </p:sp>
    </p:spTree>
  </p:cSld>
  <p:clrMapOvr>
    <a:masterClrMapping/>
  </p:clrMapOvr>
  <p:transition>
    <p:push dir="d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Графичните обекти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dirty="0" smtClean="0"/>
              <a:t>Основна дейност в КГ</a:t>
            </a:r>
          </a:p>
          <a:p>
            <a:pPr lvl="1"/>
            <a:r>
              <a:rPr lang="bg-BG" dirty="0" smtClean="0"/>
              <a:t>Създаване и визуализиране на графични сцени</a:t>
            </a:r>
          </a:p>
          <a:p>
            <a:pPr lvl="1"/>
            <a:endParaRPr lang="bg-BG" sz="1000" dirty="0" smtClean="0"/>
          </a:p>
          <a:p>
            <a:r>
              <a:rPr lang="bg-BG" dirty="0" smtClean="0"/>
              <a:t>За целта</a:t>
            </a:r>
          </a:p>
          <a:p>
            <a:pPr lvl="1"/>
            <a:r>
              <a:rPr lang="bg-BG" dirty="0" smtClean="0"/>
              <a:t>Използват се графични обекти </a:t>
            </a:r>
          </a:p>
          <a:p>
            <a:pPr lvl="1"/>
            <a:r>
              <a:rPr lang="bg-BG" dirty="0" smtClean="0"/>
              <a:t>Но те са безкрайно много и различни</a:t>
            </a:r>
          </a:p>
          <a:p>
            <a:pPr lvl="1"/>
            <a:r>
              <a:rPr lang="bg-BG" dirty="0" smtClean="0"/>
              <a:t>Никоя графична система не може да ги поддържа всичките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127" name="Picture 7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 rot="18900000">
            <a:off x="195259" y="3005141"/>
            <a:ext cx="5105400" cy="266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1129" name="Picture 9"/>
          <p:cNvPicPr>
            <a:picLocks noChangeAspect="1" noChangeArrowheads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 rot="18900000">
            <a:off x="3843342" y="3005141"/>
            <a:ext cx="5105400" cy="266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Още малко по-груб</a:t>
            </a:r>
          </a:p>
          <a:p>
            <a:pPr lvl="1"/>
            <a:r>
              <a:rPr lang="bg-BG" dirty="0" smtClean="0"/>
              <a:t>Отлепваме отделните “пръстени”</a:t>
            </a:r>
          </a:p>
          <a:p>
            <a:pPr lvl="1"/>
            <a:r>
              <a:rPr lang="bg-BG" dirty="0" smtClean="0"/>
              <a:t>Те са стени на пресечени конуси</a:t>
            </a:r>
            <a:endParaRPr lang="en-US" dirty="0"/>
          </a:p>
        </p:txBody>
      </p:sp>
    </p:spTree>
  </p:cSld>
  <p:clrMapOvr>
    <a:masterClrMapping/>
  </p:clrMapOvr>
  <p:transition>
    <p:push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dirty="0" smtClean="0"/>
              <a:t>Алгоритъм</a:t>
            </a:r>
          </a:p>
          <a:p>
            <a:pPr lvl="1"/>
            <a:r>
              <a:rPr lang="bg-BG" dirty="0" smtClean="0"/>
              <a:t>Представяме напречното сечение на тор – окръжност – като </a:t>
            </a:r>
            <a:r>
              <a:rPr lang="en-US" b="1" dirty="0" smtClean="0"/>
              <a:t>n</a:t>
            </a:r>
            <a:r>
              <a:rPr lang="bg-BG" dirty="0" smtClean="0"/>
              <a:t>-ъгълник</a:t>
            </a:r>
          </a:p>
          <a:p>
            <a:pPr lvl="1"/>
            <a:r>
              <a:rPr lang="bg-BG" dirty="0" smtClean="0"/>
              <a:t>Всяка страна на </a:t>
            </a:r>
            <a:r>
              <a:rPr lang="en-US" b="1" dirty="0" smtClean="0"/>
              <a:t>n</a:t>
            </a:r>
            <a:r>
              <a:rPr lang="en-US" dirty="0" smtClean="0"/>
              <a:t>-</a:t>
            </a:r>
            <a:r>
              <a:rPr lang="bg-BG" dirty="0" smtClean="0"/>
              <a:t>ъгълника завъртяна около вертикална ос образува околната стена на пресечен конус</a:t>
            </a:r>
          </a:p>
          <a:p>
            <a:pPr lvl="1"/>
            <a:r>
              <a:rPr lang="bg-BG" dirty="0" smtClean="0"/>
              <a:t>При достатъчно голямо </a:t>
            </a:r>
            <a:r>
              <a:rPr lang="en-US" b="1" dirty="0" smtClean="0"/>
              <a:t>n</a:t>
            </a:r>
            <a:r>
              <a:rPr lang="bg-BG" dirty="0" smtClean="0"/>
              <a:t> торът ще изглежда гладък</a:t>
            </a:r>
          </a:p>
          <a:p>
            <a:pPr lvl="1"/>
            <a:endParaRPr lang="bg-BG" sz="1000" dirty="0" smtClean="0"/>
          </a:p>
          <a:p>
            <a:r>
              <a:rPr lang="bg-BG" dirty="0" smtClean="0"/>
              <a:t>А сега математическото представяне</a:t>
            </a:r>
          </a:p>
          <a:p>
            <a:pPr lvl="1"/>
            <a:r>
              <a:rPr lang="bg-BG" dirty="0" smtClean="0"/>
              <a:t>Дадено е </a:t>
            </a:r>
            <a:r>
              <a:rPr lang="en-US" b="1" dirty="0" smtClean="0"/>
              <a:t>n</a:t>
            </a:r>
            <a:r>
              <a:rPr lang="en-US" dirty="0" smtClean="0"/>
              <a:t> (</a:t>
            </a:r>
            <a:r>
              <a:rPr lang="bg-BG" dirty="0" smtClean="0"/>
              <a:t>брой стени)</a:t>
            </a:r>
            <a:r>
              <a:rPr lang="en-US" dirty="0" smtClean="0"/>
              <a:t>,</a:t>
            </a:r>
            <a:r>
              <a:rPr lang="bg-BG" dirty="0" smtClean="0"/>
              <a:t> </a:t>
            </a:r>
            <a:r>
              <a:rPr lang="en-US" b="1" dirty="0" smtClean="0"/>
              <a:t>R</a:t>
            </a:r>
            <a:r>
              <a:rPr lang="bg-BG" dirty="0" smtClean="0"/>
              <a:t> (радиус на тора) и </a:t>
            </a:r>
            <a:r>
              <a:rPr lang="en-US" b="1" dirty="0" smtClean="0"/>
              <a:t>r</a:t>
            </a:r>
            <a:r>
              <a:rPr lang="bg-BG" dirty="0" smtClean="0"/>
              <a:t> (радиус на сечението)</a:t>
            </a:r>
            <a:endParaRPr lang="en-US" dirty="0"/>
          </a:p>
        </p:txBody>
      </p:sp>
    </p:spTree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Oval 85"/>
          <p:cNvSpPr/>
          <p:nvPr/>
        </p:nvSpPr>
        <p:spPr>
          <a:xfrm>
            <a:off x="3064910" y="4760400"/>
            <a:ext cx="3080709" cy="838200"/>
          </a:xfrm>
          <a:prstGeom prst="ellipse">
            <a:avLst/>
          </a:prstGeom>
          <a:gradFill flip="none" rotWithShape="1">
            <a:gsLst>
              <a:gs pos="0">
                <a:srgbClr val="0070C0">
                  <a:alpha val="30000"/>
                </a:srgbClr>
              </a:gs>
              <a:gs pos="50000">
                <a:schemeClr val="bg1">
                  <a:alpha val="0"/>
                </a:schemeClr>
              </a:gs>
              <a:gs pos="100000">
                <a:srgbClr val="0070C0">
                  <a:alpha val="30000"/>
                </a:srgbClr>
              </a:gs>
            </a:gsLst>
            <a:lin ang="8100000" scaled="1"/>
            <a:tileRect/>
          </a:gradFill>
          <a:ln>
            <a:solidFill>
              <a:srgbClr val="0070C0"/>
            </a:solidFill>
          </a:ln>
          <a:effectLst>
            <a:outerShdw blurRad="63500" algn="ctr" rotWithShape="0">
              <a:srgbClr val="0070C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9" name="Straight Arrow Connector 78"/>
          <p:cNvCxnSpPr/>
          <p:nvPr/>
        </p:nvCxnSpPr>
        <p:spPr>
          <a:xfrm flipH="1">
            <a:off x="6134100" y="3705225"/>
            <a:ext cx="1276350" cy="1504950"/>
          </a:xfrm>
          <a:prstGeom prst="straightConnector1">
            <a:avLst/>
          </a:prstGeom>
          <a:ln w="38100">
            <a:solidFill>
              <a:srgbClr val="0070C0"/>
            </a:solidFill>
            <a:headEnd type="none" w="med" len="med"/>
            <a:tailEnd type="none" w="med" len="med"/>
          </a:ln>
          <a:effectLst>
            <a:outerShdw blurRad="63500" algn="ctr" rotWithShape="0">
              <a:srgbClr val="0070C0">
                <a:alpha val="4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/>
          <p:nvPr/>
        </p:nvCxnSpPr>
        <p:spPr>
          <a:xfrm>
            <a:off x="1701209" y="3664688"/>
            <a:ext cx="1360968" cy="1520456"/>
          </a:xfrm>
          <a:prstGeom prst="straightConnector1">
            <a:avLst/>
          </a:prstGeom>
          <a:ln w="38100">
            <a:solidFill>
              <a:srgbClr val="0070C0"/>
            </a:solidFill>
            <a:headEnd type="none" w="med" len="med"/>
            <a:tailEnd type="none" w="med" len="med"/>
          </a:ln>
          <a:effectLst>
            <a:outerShdw blurRad="63500" algn="ctr" rotWithShape="0">
              <a:srgbClr val="0070C0">
                <a:alpha val="4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Arc 54"/>
          <p:cNvSpPr/>
          <p:nvPr/>
        </p:nvSpPr>
        <p:spPr>
          <a:xfrm>
            <a:off x="-1052208" y="4191000"/>
            <a:ext cx="3581400" cy="3581400"/>
          </a:xfrm>
          <a:prstGeom prst="arc">
            <a:avLst>
              <a:gd name="adj1" fmla="val 17599540"/>
              <a:gd name="adj2" fmla="val 0"/>
            </a:avLst>
          </a:prstGeom>
          <a:solidFill>
            <a:schemeClr val="tx1">
              <a:alpha val="10000"/>
            </a:schemeClr>
          </a:solidFill>
          <a:ln w="28575">
            <a:solidFill>
              <a:schemeClr val="tx1"/>
            </a:solidFill>
            <a:headEnd type="triangle" w="lg" len="lg"/>
            <a:tailEnd type="none" w="med" len="med"/>
          </a:ln>
          <a:effectLst>
            <a:outerShdw blurRad="63500" sx="102000" sy="102000" algn="ctr" rotWithShape="0">
              <a:schemeClr val="tx1">
                <a:alpha val="4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Arc 53"/>
          <p:cNvSpPr/>
          <p:nvPr/>
        </p:nvSpPr>
        <p:spPr>
          <a:xfrm>
            <a:off x="-1064622" y="4291147"/>
            <a:ext cx="3389811" cy="3389811"/>
          </a:xfrm>
          <a:prstGeom prst="arc">
            <a:avLst>
              <a:gd name="adj1" fmla="val 20479306"/>
              <a:gd name="adj2" fmla="val 0"/>
            </a:avLst>
          </a:prstGeom>
          <a:solidFill>
            <a:schemeClr val="tx1">
              <a:alpha val="10000"/>
            </a:schemeClr>
          </a:solidFill>
          <a:ln w="28575">
            <a:solidFill>
              <a:schemeClr val="tx1"/>
            </a:solidFill>
            <a:headEnd type="triangle" w="lg" len="lg"/>
            <a:tailEnd type="none" w="med" len="med"/>
          </a:ln>
          <a:effectLst>
            <a:outerShdw blurRad="63500" sx="102000" sy="102000" algn="ctr" rotWithShape="0">
              <a:schemeClr val="tx1">
                <a:alpha val="4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/>
          <p:cNvCxnSpPr/>
          <p:nvPr/>
        </p:nvCxnSpPr>
        <p:spPr>
          <a:xfrm flipV="1">
            <a:off x="746760" y="5185144"/>
            <a:ext cx="2315417" cy="780229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  <a:effectLst>
            <a:outerShdw blurRad="63500" algn="ctr" rotWithShape="0">
              <a:schemeClr val="tx1">
                <a:alpha val="4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609600" y="5867400"/>
            <a:ext cx="228600" cy="228600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6019800" y="3429000"/>
            <a:ext cx="5105400" cy="5105400"/>
          </a:xfrm>
          <a:prstGeom prst="ellipse">
            <a:avLst/>
          </a:prstGeom>
          <a:noFill/>
          <a:ln w="38100">
            <a:solidFill>
              <a:schemeClr val="tx1"/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9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23491611"/>
              </p:ext>
            </p:extLst>
          </p:nvPr>
        </p:nvGraphicFramePr>
        <p:xfrm>
          <a:off x="2667000" y="6019800"/>
          <a:ext cx="357554" cy="387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2670" name="Equation" r:id="rId4" imgW="152280" imgH="164880" progId="Equation.3">
                  <p:embed/>
                </p:oleObj>
              </mc:Choice>
              <mc:Fallback>
                <p:oleObj name="Equation" r:id="rId4" imgW="152280" imgH="16488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7000" y="6019800"/>
                        <a:ext cx="357554" cy="3873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37123915"/>
              </p:ext>
            </p:extLst>
          </p:nvPr>
        </p:nvGraphicFramePr>
        <p:xfrm>
          <a:off x="950912" y="4648200"/>
          <a:ext cx="268288" cy="298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2671" name="Equation" r:id="rId6" imgW="114120" imgH="126720" progId="Equation.3">
                  <p:embed/>
                </p:oleObj>
              </mc:Choice>
              <mc:Fallback>
                <p:oleObj name="Equation" r:id="rId6" imgW="114120" imgH="12672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50912" y="4648200"/>
                        <a:ext cx="268288" cy="298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5" name="Straight Arrow Connector 24"/>
          <p:cNvCxnSpPr/>
          <p:nvPr/>
        </p:nvCxnSpPr>
        <p:spPr>
          <a:xfrm flipH="1">
            <a:off x="744279" y="3675321"/>
            <a:ext cx="956930" cy="2200939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lg" len="lg"/>
            <a:tailEnd type="triangle" w="lg" len="lg"/>
          </a:ln>
          <a:effectLst>
            <a:outerShdw blurRad="63500" algn="ctr" rotWithShape="0">
              <a:schemeClr val="tx1">
                <a:alpha val="4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62148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20348208"/>
              </p:ext>
            </p:extLst>
          </p:nvPr>
        </p:nvGraphicFramePr>
        <p:xfrm>
          <a:off x="1828800" y="5457099"/>
          <a:ext cx="417512" cy="536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2672" name="Equation" r:id="rId8" imgW="177480" imgH="228600" progId="Equation.3">
                  <p:embed/>
                </p:oleObj>
              </mc:Choice>
              <mc:Fallback>
                <p:oleObj name="Equation" r:id="rId8" imgW="177480" imgH="228600" progId="Equation.3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28800" y="5457099"/>
                        <a:ext cx="417512" cy="5365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57958369"/>
              </p:ext>
            </p:extLst>
          </p:nvPr>
        </p:nvGraphicFramePr>
        <p:xfrm>
          <a:off x="1600200" y="4645025"/>
          <a:ext cx="596900" cy="536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2673" name="Equation" r:id="rId10" imgW="253800" imgH="228600" progId="Equation.3">
                  <p:embed/>
                </p:oleObj>
              </mc:Choice>
              <mc:Fallback>
                <p:oleObj name="Equation" r:id="rId10" imgW="253800" imgH="2286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0200" y="4645025"/>
                        <a:ext cx="596900" cy="5365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" name="Oval 47"/>
          <p:cNvSpPr/>
          <p:nvPr/>
        </p:nvSpPr>
        <p:spPr>
          <a:xfrm>
            <a:off x="-1905000" y="3429000"/>
            <a:ext cx="5105400" cy="5105400"/>
          </a:xfrm>
          <a:prstGeom prst="ellipse">
            <a:avLst/>
          </a:prstGeom>
          <a:noFill/>
          <a:ln w="38100">
            <a:solidFill>
              <a:schemeClr val="tx1"/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5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64483337"/>
              </p:ext>
            </p:extLst>
          </p:nvPr>
        </p:nvGraphicFramePr>
        <p:xfrm>
          <a:off x="4230189" y="6096000"/>
          <a:ext cx="744538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2674" name="Equation" r:id="rId12" imgW="317160" imgH="215640" progId="Equation.3">
                  <p:embed/>
                </p:oleObj>
              </mc:Choice>
              <mc:Fallback>
                <p:oleObj name="Equation" r:id="rId12" imgW="317160" imgH="215640" progId="Equation.3">
                  <p:embed/>
                  <p:pic>
                    <p:nvPicPr>
                      <p:cNvPr id="0" name="Picture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30189" y="6096000"/>
                        <a:ext cx="744538" cy="508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8" name="Oval 87"/>
          <p:cNvSpPr/>
          <p:nvPr/>
        </p:nvSpPr>
        <p:spPr>
          <a:xfrm>
            <a:off x="4462132" y="5079274"/>
            <a:ext cx="228600" cy="228600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/>
          <p:cNvSpPr/>
          <p:nvPr/>
        </p:nvSpPr>
        <p:spPr>
          <a:xfrm>
            <a:off x="4459969" y="3561987"/>
            <a:ext cx="228600" cy="228600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/>
          <p:cNvSpPr/>
          <p:nvPr/>
        </p:nvSpPr>
        <p:spPr>
          <a:xfrm>
            <a:off x="4465120" y="5873536"/>
            <a:ext cx="228600" cy="228600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62156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73300773"/>
              </p:ext>
            </p:extLst>
          </p:nvPr>
        </p:nvGraphicFramePr>
        <p:xfrm>
          <a:off x="4648200" y="3409587"/>
          <a:ext cx="355600" cy="387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2675" name="Equation" r:id="rId14" imgW="152280" imgH="164880" progId="Equation.3">
                  <p:embed/>
                </p:oleObj>
              </mc:Choice>
              <mc:Fallback>
                <p:oleObj name="Equation" r:id="rId14" imgW="152280" imgH="164880" progId="Equation.3">
                  <p:embed/>
                  <p:pic>
                    <p:nvPicPr>
                      <p:cNvPr id="0" name="Picture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48200" y="3409587"/>
                        <a:ext cx="355600" cy="3873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00" name="Straight Arrow Connector 99"/>
          <p:cNvCxnSpPr/>
          <p:nvPr/>
        </p:nvCxnSpPr>
        <p:spPr>
          <a:xfrm>
            <a:off x="1828800" y="3670663"/>
            <a:ext cx="2667000" cy="0"/>
          </a:xfrm>
          <a:prstGeom prst="straightConnector1">
            <a:avLst/>
          </a:prstGeom>
          <a:ln w="28575">
            <a:solidFill>
              <a:srgbClr val="0070C0"/>
            </a:solidFill>
            <a:headEnd type="triangle" w="lg" len="lg"/>
            <a:tailEnd type="triangle" w="lg" len="lg"/>
          </a:ln>
          <a:effectLst>
            <a:outerShdw blurRad="63500" algn="ctr" rotWithShape="0">
              <a:srgbClr val="0070C0">
                <a:alpha val="4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/>
          <p:cNvCxnSpPr/>
          <p:nvPr/>
        </p:nvCxnSpPr>
        <p:spPr>
          <a:xfrm>
            <a:off x="3200400" y="5194663"/>
            <a:ext cx="1295400" cy="0"/>
          </a:xfrm>
          <a:prstGeom prst="straightConnector1">
            <a:avLst/>
          </a:prstGeom>
          <a:ln w="28575">
            <a:solidFill>
              <a:srgbClr val="0070C0"/>
            </a:solidFill>
            <a:headEnd type="triangle" w="lg" len="lg"/>
            <a:tailEnd type="triangle" w="lg" len="lg"/>
          </a:ln>
          <a:effectLst>
            <a:outerShdw blurRad="63500" algn="ctr" rotWithShape="0">
              <a:srgbClr val="0070C0">
                <a:alpha val="4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62158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16764823"/>
              </p:ext>
            </p:extLst>
          </p:nvPr>
        </p:nvGraphicFramePr>
        <p:xfrm>
          <a:off x="3762375" y="4710113"/>
          <a:ext cx="298450" cy="538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2676" name="Equation" r:id="rId16" imgW="126720" imgH="228600" progId="Equation.3">
                  <p:embed/>
                </p:oleObj>
              </mc:Choice>
              <mc:Fallback>
                <p:oleObj name="Equation" r:id="rId16" imgW="126720" imgH="228600" progId="Equation.3">
                  <p:embed/>
                  <p:pic>
                    <p:nvPicPr>
                      <p:cNvPr id="0" name="Picture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62375" y="4710113"/>
                        <a:ext cx="298450" cy="5381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2160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49422709"/>
              </p:ext>
            </p:extLst>
          </p:nvPr>
        </p:nvGraphicFramePr>
        <p:xfrm>
          <a:off x="381000" y="457200"/>
          <a:ext cx="1401763" cy="923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2677" name="Equation" r:id="rId18" imgW="596880" imgH="393480" progId="Equation.3">
                  <p:embed/>
                </p:oleObj>
              </mc:Choice>
              <mc:Fallback>
                <p:oleObj name="Equation" r:id="rId18" imgW="596880" imgH="393480" progId="Equation.3">
                  <p:embed/>
                  <p:pic>
                    <p:nvPicPr>
                      <p:cNvPr id="0" name="Picture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" y="457200"/>
                        <a:ext cx="1401763" cy="9239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2163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18525834"/>
              </p:ext>
            </p:extLst>
          </p:nvPr>
        </p:nvGraphicFramePr>
        <p:xfrm>
          <a:off x="268287" y="1438275"/>
          <a:ext cx="2474913" cy="1609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2678" name="Equation" r:id="rId20" imgW="1054080" imgH="685800" progId="Equation.3">
                  <p:embed/>
                </p:oleObj>
              </mc:Choice>
              <mc:Fallback>
                <p:oleObj name="Equation" r:id="rId20" imgW="1054080" imgH="685800" progId="Equation.3">
                  <p:embed/>
                  <p:pic>
                    <p:nvPicPr>
                      <p:cNvPr id="0" name="Picture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8287" y="1438275"/>
                        <a:ext cx="2474913" cy="16097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31" name="Straight Arrow Connector 130"/>
          <p:cNvCxnSpPr/>
          <p:nvPr/>
        </p:nvCxnSpPr>
        <p:spPr>
          <a:xfrm flipH="1">
            <a:off x="810798" y="5987901"/>
            <a:ext cx="3657600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lg" len="lg"/>
            <a:tailEnd type="triangle" w="lg" len="lg"/>
          </a:ln>
          <a:effectLst>
            <a:outerShdw blurRad="63500" algn="ctr" rotWithShape="0">
              <a:schemeClr val="tx1">
                <a:alpha val="4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Oval 86"/>
          <p:cNvSpPr/>
          <p:nvPr/>
        </p:nvSpPr>
        <p:spPr>
          <a:xfrm>
            <a:off x="1718763" y="2887876"/>
            <a:ext cx="5680166" cy="1565392"/>
          </a:xfrm>
          <a:prstGeom prst="ellipse">
            <a:avLst/>
          </a:prstGeom>
          <a:gradFill flip="none" rotWithShape="1">
            <a:gsLst>
              <a:gs pos="0">
                <a:srgbClr val="0070C0">
                  <a:alpha val="30000"/>
                </a:srgbClr>
              </a:gs>
              <a:gs pos="50000">
                <a:schemeClr val="bg1">
                  <a:alpha val="0"/>
                </a:schemeClr>
              </a:gs>
              <a:gs pos="100000">
                <a:srgbClr val="0070C0">
                  <a:alpha val="30000"/>
                </a:srgbClr>
              </a:gs>
            </a:gsLst>
            <a:lin ang="8100000" scaled="1"/>
            <a:tileRect/>
          </a:gradFill>
          <a:ln>
            <a:solidFill>
              <a:srgbClr val="0070C0"/>
            </a:solidFill>
          </a:ln>
          <a:effectLst>
            <a:outerShdw blurRad="63500" algn="ctr" rotWithShape="0">
              <a:srgbClr val="0070C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62157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81382556"/>
              </p:ext>
            </p:extLst>
          </p:nvPr>
        </p:nvGraphicFramePr>
        <p:xfrm>
          <a:off x="3225800" y="3186113"/>
          <a:ext cx="506413" cy="538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2679" name="Equation" r:id="rId22" imgW="215640" imgH="228600" progId="Equation.3">
                  <p:embed/>
                </p:oleObj>
              </mc:Choice>
              <mc:Fallback>
                <p:oleObj name="Equation" r:id="rId22" imgW="215640" imgH="228600" progId="Equation.3">
                  <p:embed/>
                  <p:pic>
                    <p:nvPicPr>
                      <p:cNvPr id="0" name="Picture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25800" y="3186113"/>
                        <a:ext cx="506413" cy="5381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49" name="Group 148"/>
          <p:cNvGrpSpPr/>
          <p:nvPr/>
        </p:nvGrpSpPr>
        <p:grpSpPr>
          <a:xfrm>
            <a:off x="4575068" y="5312524"/>
            <a:ext cx="149332" cy="554876"/>
            <a:chOff x="5562600" y="4800600"/>
            <a:chExt cx="0" cy="1295400"/>
          </a:xfrm>
        </p:grpSpPr>
        <p:cxnSp>
          <p:nvCxnSpPr>
            <p:cNvPr id="141" name="Straight Arrow Connector 140"/>
            <p:cNvCxnSpPr/>
            <p:nvPr/>
          </p:nvCxnSpPr>
          <p:spPr>
            <a:xfrm flipV="1">
              <a:off x="5562600" y="5486401"/>
              <a:ext cx="0" cy="609599"/>
            </a:xfrm>
            <a:prstGeom prst="straightConnector1">
              <a:avLst/>
            </a:prstGeom>
            <a:ln w="28575">
              <a:solidFill>
                <a:srgbClr val="0070C0"/>
              </a:solidFill>
              <a:headEnd type="triangle" w="lg" len="lg"/>
              <a:tailEnd type="none" w="lg" len="lg"/>
            </a:ln>
            <a:effectLst>
              <a:outerShdw blurRad="63500" algn="ctr" rotWithShape="0">
                <a:srgbClr val="0070C0">
                  <a:alpha val="40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Arrow Connector 142"/>
            <p:cNvCxnSpPr/>
            <p:nvPr/>
          </p:nvCxnSpPr>
          <p:spPr>
            <a:xfrm>
              <a:off x="5562600" y="4800600"/>
              <a:ext cx="0" cy="685800"/>
            </a:xfrm>
            <a:prstGeom prst="straightConnector1">
              <a:avLst/>
            </a:prstGeom>
            <a:ln w="28575">
              <a:solidFill>
                <a:srgbClr val="0070C0">
                  <a:alpha val="30196"/>
                </a:srgbClr>
              </a:solidFill>
              <a:prstDash val="sysDot"/>
              <a:headEnd type="triangle" w="lg" len="lg"/>
              <a:tailEnd type="none" w="lg" len="lg"/>
            </a:ln>
            <a:effectLst>
              <a:outerShdw blurRad="63500" algn="ctr" rotWithShape="0">
                <a:srgbClr val="0070C0">
                  <a:alpha val="40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1" name="Group 150"/>
          <p:cNvGrpSpPr/>
          <p:nvPr/>
        </p:nvGrpSpPr>
        <p:grpSpPr>
          <a:xfrm>
            <a:off x="4572000" y="3780264"/>
            <a:ext cx="0" cy="1295400"/>
            <a:chOff x="5562600" y="4800600"/>
            <a:chExt cx="0" cy="1295400"/>
          </a:xfrm>
        </p:grpSpPr>
        <p:cxnSp>
          <p:nvCxnSpPr>
            <p:cNvPr id="152" name="Straight Arrow Connector 151"/>
            <p:cNvCxnSpPr/>
            <p:nvPr/>
          </p:nvCxnSpPr>
          <p:spPr>
            <a:xfrm flipV="1">
              <a:off x="5562600" y="5486401"/>
              <a:ext cx="0" cy="609599"/>
            </a:xfrm>
            <a:prstGeom prst="straightConnector1">
              <a:avLst/>
            </a:prstGeom>
            <a:ln w="28575">
              <a:solidFill>
                <a:srgbClr val="0070C0"/>
              </a:solidFill>
              <a:headEnd type="triangle" w="lg" len="lg"/>
              <a:tailEnd type="none" w="lg" len="lg"/>
            </a:ln>
            <a:effectLst>
              <a:outerShdw blurRad="63500" algn="ctr" rotWithShape="0">
                <a:srgbClr val="0070C0">
                  <a:alpha val="40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Arrow Connector 152"/>
            <p:cNvCxnSpPr/>
            <p:nvPr/>
          </p:nvCxnSpPr>
          <p:spPr>
            <a:xfrm>
              <a:off x="5562600" y="4800600"/>
              <a:ext cx="0" cy="685800"/>
            </a:xfrm>
            <a:prstGeom prst="straightConnector1">
              <a:avLst/>
            </a:prstGeom>
            <a:ln w="28575">
              <a:solidFill>
                <a:srgbClr val="0070C0">
                  <a:alpha val="30196"/>
                </a:srgbClr>
              </a:solidFill>
              <a:prstDash val="sysDot"/>
              <a:headEnd type="triangle" w="lg" len="lg"/>
              <a:tailEnd type="none" w="lg" len="lg"/>
            </a:ln>
            <a:effectLst>
              <a:outerShdw blurRad="63500" algn="ctr" rotWithShape="0">
                <a:srgbClr val="0070C0">
                  <a:alpha val="40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5" name="Oval 154"/>
          <p:cNvSpPr/>
          <p:nvPr/>
        </p:nvSpPr>
        <p:spPr>
          <a:xfrm>
            <a:off x="4445726" y="4343400"/>
            <a:ext cx="812074" cy="6858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Oval 155"/>
          <p:cNvSpPr/>
          <p:nvPr/>
        </p:nvSpPr>
        <p:spPr>
          <a:xfrm>
            <a:off x="4495800" y="5179422"/>
            <a:ext cx="457200" cy="762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62159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51841372"/>
              </p:ext>
            </p:extLst>
          </p:nvPr>
        </p:nvGraphicFramePr>
        <p:xfrm>
          <a:off x="4572000" y="5301524"/>
          <a:ext cx="358775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2680" name="Equation" r:id="rId24" imgW="152280" imgH="228600" progId="Equation.3">
                  <p:embed/>
                </p:oleObj>
              </mc:Choice>
              <mc:Fallback>
                <p:oleObj name="Equation" r:id="rId24" imgW="152280" imgH="228600" progId="Equation.3">
                  <p:embed/>
                  <p:pic>
                    <p:nvPicPr>
                      <p:cNvPr id="0" name="Picture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0" y="5301524"/>
                        <a:ext cx="358775" cy="539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4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30342273"/>
              </p:ext>
            </p:extLst>
          </p:nvPr>
        </p:nvGraphicFramePr>
        <p:xfrm>
          <a:off x="4598987" y="4495800"/>
          <a:ext cx="506413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2681" name="Equation" r:id="rId26" imgW="215640" imgH="177480" progId="Equation.3">
                  <p:embed/>
                </p:oleObj>
              </mc:Choice>
              <mc:Fallback>
                <p:oleObj name="Equation" r:id="rId26" imgW="215640" imgH="177480" progId="Equation.3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98987" y="4495800"/>
                        <a:ext cx="506413" cy="4191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2" name="Content Placeholder 161"/>
          <p:cNvSpPr>
            <a:spLocks noGrp="1"/>
          </p:cNvSpPr>
          <p:nvPr>
            <p:ph idx="1"/>
          </p:nvPr>
        </p:nvSpPr>
        <p:spPr>
          <a:xfrm>
            <a:off x="2895600" y="609600"/>
            <a:ext cx="2362200" cy="1600200"/>
          </a:xfrm>
        </p:spPr>
        <p:txBody>
          <a:bodyPr/>
          <a:lstStyle/>
          <a:p>
            <a:pPr algn="r"/>
            <a:r>
              <a:rPr lang="bg-BG" dirty="0" smtClean="0"/>
              <a:t>Ето и</a:t>
            </a:r>
          </a:p>
          <a:p>
            <a:pPr algn="r"/>
            <a:r>
              <a:rPr lang="bg-BG" dirty="0" smtClean="0"/>
              <a:t>резултата:</a:t>
            </a:r>
            <a:endParaRPr lang="en-US" dirty="0"/>
          </a:p>
        </p:txBody>
      </p:sp>
      <p:graphicFrame>
        <p:nvGraphicFramePr>
          <p:cNvPr id="41" name="Object 4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37123915"/>
              </p:ext>
            </p:extLst>
          </p:nvPr>
        </p:nvGraphicFramePr>
        <p:xfrm>
          <a:off x="1533618" y="5364214"/>
          <a:ext cx="268288" cy="298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2682" name="Equation" r:id="rId28" imgW="114120" imgH="126720" progId="Equation.3">
                  <p:embed/>
                </p:oleObj>
              </mc:Choice>
              <mc:Fallback>
                <p:oleObj name="Equation" r:id="rId28" imgW="114120" imgH="1267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33618" y="5364214"/>
                        <a:ext cx="268288" cy="298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3" name="Picture 4">
            <a:hlinkClick r:id="rId29" action="ppaction://hlinkfile"/>
          </p:cNvPr>
          <p:cNvPicPr>
            <a:picLocks noChangeAspect="1" noChangeArrowheads="1"/>
          </p:cNvPicPr>
          <p:nvPr/>
        </p:nvPicPr>
        <p:blipFill rotWithShape="1">
          <a:blip r:embed="rId3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257800" y="228600"/>
            <a:ext cx="3657600" cy="22860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А по-ръбест?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dirty="0" smtClean="0"/>
              <a:t>А може ли да е толкова по-ръбест</a:t>
            </a:r>
          </a:p>
          <a:p>
            <a:pPr lvl="1"/>
            <a:r>
              <a:rPr lang="bg-BG" dirty="0" smtClean="0"/>
              <a:t>Че да изглежда като левия пример</a:t>
            </a:r>
          </a:p>
          <a:p>
            <a:pPr lvl="1"/>
            <a:r>
              <a:rPr lang="bg-BG" dirty="0" smtClean="0"/>
              <a:t>Но да не е направен като десния</a:t>
            </a:r>
          </a:p>
          <a:p>
            <a:pPr lvl="1"/>
            <a:r>
              <a:rPr lang="bg-BG" dirty="0" smtClean="0"/>
              <a:t>И </a:t>
            </a:r>
            <a:r>
              <a:rPr lang="bg-BG" dirty="0"/>
              <a:t>да се получава от пресечени конуси</a:t>
            </a:r>
          </a:p>
          <a:p>
            <a:pPr lvl="1"/>
            <a:endParaRPr lang="bg-BG" dirty="0" smtClean="0"/>
          </a:p>
        </p:txBody>
      </p:sp>
      <p:pic>
        <p:nvPicPr>
          <p:cNvPr id="273410" name="Picture 2">
            <a:hlinkClick r:id="rId3" action="ppaction://hlinkfile"/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92" t="34656" r="22792" b="20269"/>
          <a:stretch/>
        </p:blipFill>
        <p:spPr bwMode="auto">
          <a:xfrm>
            <a:off x="762000" y="4191000"/>
            <a:ext cx="3657601" cy="22860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3411" name="Picture 3">
            <a:hlinkClick r:id="rId3" action="ppaction://hlinkfile"/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92" t="34656" r="22792" b="20269"/>
          <a:stretch/>
        </p:blipFill>
        <p:spPr bwMode="auto">
          <a:xfrm>
            <a:off x="4724399" y="4191000"/>
            <a:ext cx="3657601" cy="22860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dirty="0" smtClean="0"/>
              <a:t>Разбира се. Ето как:</a:t>
            </a:r>
          </a:p>
          <a:p>
            <a:pPr lvl="1"/>
            <a:r>
              <a:rPr lang="bg-BG" dirty="0" smtClean="0"/>
              <a:t>Правим сечението да е толкова грубо, че да е четириъгълник</a:t>
            </a:r>
          </a:p>
          <a:p>
            <a:pPr lvl="1"/>
            <a:r>
              <a:rPr lang="bg-BG" dirty="0" smtClean="0"/>
              <a:t>Сменяме </a:t>
            </a:r>
            <a:r>
              <a:rPr lang="bg-BG" dirty="0" smtClean="0"/>
              <a:t>началния </a:t>
            </a:r>
            <a:r>
              <a:rPr lang="bg-BG" dirty="0" smtClean="0"/>
              <a:t>ъгъл да е </a:t>
            </a:r>
            <a:r>
              <a:rPr lang="en-US" dirty="0" smtClean="0">
                <a:latin typeface="Calibri"/>
              </a:rPr>
              <a:t>α</a:t>
            </a:r>
            <a:r>
              <a:rPr lang="en-US" baseline="-25000" dirty="0" smtClean="0">
                <a:latin typeface="Calibri"/>
              </a:rPr>
              <a:t>0</a:t>
            </a:r>
            <a:r>
              <a:rPr lang="en-US" dirty="0" smtClean="0">
                <a:latin typeface="Calibri"/>
              </a:rPr>
              <a:t>=</a:t>
            </a:r>
            <a:r>
              <a:rPr lang="el-GR" dirty="0" smtClean="0">
                <a:latin typeface="Times New Roman"/>
                <a:cs typeface="Times New Roman"/>
              </a:rPr>
              <a:t>π</a:t>
            </a:r>
            <a:r>
              <a:rPr lang="en-US" dirty="0" smtClean="0">
                <a:latin typeface="Times New Roman"/>
                <a:cs typeface="Times New Roman"/>
              </a:rPr>
              <a:t>/4</a:t>
            </a:r>
            <a:r>
              <a:rPr lang="bg-BG" dirty="0" smtClean="0"/>
              <a:t>,</a:t>
            </a:r>
            <a:br>
              <a:rPr lang="bg-BG" dirty="0" smtClean="0"/>
            </a:br>
            <a:r>
              <a:rPr lang="bg-BG" dirty="0" smtClean="0"/>
              <a:t>за да изправим ромбовете в квадрати</a:t>
            </a:r>
          </a:p>
          <a:p>
            <a:pPr lvl="1"/>
            <a:r>
              <a:rPr lang="bg-BG" dirty="0">
                <a:cs typeface="Times New Roman"/>
              </a:rPr>
              <a:t>Правим и пресечените конуси груби колкото </a:t>
            </a:r>
            <a:r>
              <a:rPr lang="bg-BG" dirty="0" smtClean="0">
                <a:cs typeface="Times New Roman"/>
              </a:rPr>
              <a:t>четириъгълници</a:t>
            </a:r>
          </a:p>
        </p:txBody>
      </p:sp>
      <p:pic>
        <p:nvPicPr>
          <p:cNvPr id="5" name="Picture 3">
            <a:hlinkClick r:id="rId3" action="ppaction://hlinkfile"/>
          </p:cNvPr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743199" y="4191000"/>
            <a:ext cx="3657601" cy="22860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Въпроси?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-22412" y="6478814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chemeClr val="tx1">
                      <a:lumMod val="65000"/>
                      <a:lumOff val="35000"/>
                      <a:alpha val="50000"/>
                    </a:schemeClr>
                  </a:outerShdw>
                </a:effectLst>
                <a:latin typeface="Arial Black" panose="020B0A04020102020204" pitchFamily="34" charset="0"/>
              </a:rPr>
              <a:t>0:55</a:t>
            </a:r>
            <a:endParaRPr lang="bg-BG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chemeClr val="tx1">
                    <a:lumMod val="65000"/>
                    <a:lumOff val="35000"/>
                    <a:alpha val="50000"/>
                  </a:schemeClr>
                </a:outerShdw>
              </a:effectLst>
              <a:latin typeface="Arial Black" panose="020B0A040201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Повече информация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295400" y="1600200"/>
            <a:ext cx="7848600" cy="5257800"/>
          </a:xfrm>
        </p:spPr>
        <p:txBody>
          <a:bodyPr>
            <a:normAutofit/>
          </a:bodyPr>
          <a:lstStyle/>
          <a:p>
            <a:pPr marL="1309688" indent="-1309688">
              <a:tabLst>
                <a:tab pos="3835400" algn="l"/>
                <a:tab pos="5257800" algn="l"/>
              </a:tabLst>
            </a:pPr>
            <a:r>
              <a:rPr lang="en-US" sz="2800" dirty="0" smtClean="0">
                <a:effectLst>
                  <a:outerShdw blurRad="50800" dir="16200000" rotWithShape="0">
                    <a:schemeClr val="tx1">
                      <a:alpha val="40000"/>
                    </a:schemeClr>
                  </a:outerShdw>
                </a:effectLst>
              </a:rPr>
              <a:t>[SEAK]	</a:t>
            </a:r>
            <a:r>
              <a:rPr lang="bg-BG" sz="2800" b="0" dirty="0" smtClean="0">
                <a:effectLst>
                  <a:outerShdw blurRad="50800" dir="16200000" rotWithShape="0">
                    <a:schemeClr val="tx1">
                      <a:alpha val="40000"/>
                    </a:schemeClr>
                  </a:outerShdw>
                </a:effectLst>
              </a:rPr>
              <a:t>стр. </a:t>
            </a:r>
            <a:r>
              <a:rPr lang="en-US" sz="2800" b="0" dirty="0" smtClean="0">
                <a:effectLst>
                  <a:outerShdw blurRad="50800" dir="16200000" rotWithShape="0">
                    <a:schemeClr val="tx1">
                      <a:alpha val="40000"/>
                    </a:schemeClr>
                  </a:outerShdw>
                </a:effectLst>
              </a:rPr>
              <a:t>12-</a:t>
            </a:r>
            <a:r>
              <a:rPr lang="bg-BG" sz="2800" b="0" dirty="0" smtClean="0">
                <a:effectLst>
                  <a:outerShdw blurRad="50800" dir="16200000" rotWithShape="0">
                    <a:schemeClr val="tx1">
                      <a:alpha val="40000"/>
                    </a:schemeClr>
                  </a:outerShdw>
                </a:effectLst>
              </a:rPr>
              <a:t>18</a:t>
            </a:r>
            <a:r>
              <a:rPr lang="en-US" sz="2800" b="0" dirty="0" smtClean="0">
                <a:effectLst>
                  <a:outerShdw blurRad="50800" dir="16200000" rotWithShape="0">
                    <a:schemeClr val="tx1">
                      <a:alpha val="40000"/>
                    </a:schemeClr>
                  </a:outerShdw>
                </a:effectLst>
              </a:rPr>
              <a:t>	</a:t>
            </a:r>
            <a:r>
              <a:rPr lang="en-US" sz="2800" dirty="0" smtClean="0">
                <a:effectLst>
                  <a:outerShdw blurRad="50800" dir="16200000" rotWithShape="0">
                    <a:schemeClr val="tx1">
                      <a:alpha val="40000"/>
                    </a:schemeClr>
                  </a:outerShdw>
                </a:effectLst>
              </a:rPr>
              <a:t>[KLAW]	</a:t>
            </a:r>
            <a:r>
              <a:rPr lang="bg-BG" sz="2800" b="0" dirty="0" smtClean="0">
                <a:effectLst>
                  <a:outerShdw blurRad="50800" dir="16200000" rotWithShape="0">
                    <a:schemeClr val="tx1">
                      <a:alpha val="40000"/>
                    </a:schemeClr>
                  </a:outerShdw>
                </a:effectLst>
              </a:rPr>
              <a:t>стр. 1</a:t>
            </a:r>
            <a:r>
              <a:rPr lang="en-US" sz="2800" b="0" dirty="0" smtClean="0">
                <a:effectLst>
                  <a:outerShdw blurRad="50800" dir="16200000" rotWithShape="0">
                    <a:schemeClr val="tx1">
                      <a:alpha val="40000"/>
                    </a:schemeClr>
                  </a:outerShdw>
                </a:effectLst>
              </a:rPr>
              <a:t>29-139</a:t>
            </a:r>
            <a:endParaRPr lang="bg-BG" sz="2800" b="0" dirty="0" smtClean="0">
              <a:effectLst>
                <a:outerShdw blurRad="50800" dir="16200000" rotWithShape="0">
                  <a:schemeClr val="tx1">
                    <a:alpha val="40000"/>
                  </a:schemeClr>
                </a:outerShdw>
              </a:effectLst>
            </a:endParaRPr>
          </a:p>
          <a:p>
            <a:pPr marL="1309688" indent="-1309688">
              <a:tabLst>
                <a:tab pos="3835400" algn="l"/>
                <a:tab pos="5257800" algn="l"/>
              </a:tabLst>
            </a:pPr>
            <a:r>
              <a:rPr lang="en-US" sz="2800" dirty="0" smtClean="0">
                <a:effectLst>
                  <a:outerShdw blurRad="50800" dir="16200000" rotWithShape="0">
                    <a:schemeClr val="tx1">
                      <a:alpha val="40000"/>
                    </a:schemeClr>
                  </a:outerShdw>
                </a:effectLst>
              </a:rPr>
              <a:t>[AGO2]	</a:t>
            </a:r>
            <a:r>
              <a:rPr lang="bg-BG" sz="2800" b="0" dirty="0" smtClean="0">
                <a:effectLst>
                  <a:outerShdw blurRad="50800" dir="16200000" rotWithShape="0">
                    <a:schemeClr val="tx1">
                      <a:alpha val="40000"/>
                    </a:schemeClr>
                  </a:outerShdw>
                </a:effectLst>
              </a:rPr>
              <a:t>стр. </a:t>
            </a:r>
            <a:r>
              <a:rPr lang="en-US" sz="2800" b="0" dirty="0" smtClean="0">
                <a:effectLst>
                  <a:outerShdw blurRad="50800" dir="16200000" rotWithShape="0">
                    <a:schemeClr val="tx1">
                      <a:alpha val="40000"/>
                    </a:schemeClr>
                  </a:outerShdw>
                </a:effectLst>
              </a:rPr>
              <a:t>164-166	</a:t>
            </a:r>
            <a:r>
              <a:rPr lang="en-US" sz="2800" dirty="0" smtClean="0">
                <a:effectLst>
                  <a:outerShdw blurRad="50800" dir="16200000" rotWithShape="0">
                    <a:schemeClr val="tx1">
                      <a:alpha val="40000"/>
                    </a:schemeClr>
                  </a:outerShdw>
                </a:effectLst>
              </a:rPr>
              <a:t>[MORT]	</a:t>
            </a:r>
            <a:r>
              <a:rPr lang="bg-BG" sz="2800" b="0" dirty="0" smtClean="0">
                <a:effectLst>
                  <a:outerShdw blurRad="50800" dir="16200000" rotWithShape="0">
                    <a:schemeClr val="tx1">
                      <a:alpha val="40000"/>
                    </a:schemeClr>
                  </a:outerShdw>
                </a:effectLst>
              </a:rPr>
              <a:t>стр. </a:t>
            </a:r>
            <a:r>
              <a:rPr lang="en-US" sz="2800" b="0" dirty="0" smtClean="0">
                <a:effectLst>
                  <a:outerShdw blurRad="50800" dir="16200000" rotWithShape="0">
                    <a:schemeClr val="tx1">
                      <a:alpha val="40000"/>
                    </a:schemeClr>
                  </a:outerShdw>
                </a:effectLst>
              </a:rPr>
              <a:t>205-214</a:t>
            </a:r>
            <a:endParaRPr lang="bg-BG" sz="2800" b="0" dirty="0" smtClean="0">
              <a:effectLst>
                <a:outerShdw blurRad="50800" dir="16200000" rotWithShape="0">
                  <a:schemeClr val="tx1">
                    <a:alpha val="40000"/>
                  </a:schemeClr>
                </a:outerShdw>
              </a:effectLst>
            </a:endParaRPr>
          </a:p>
          <a:p>
            <a:pPr marL="1309688" indent="-1309688">
              <a:tabLst>
                <a:tab pos="3835400" algn="l"/>
                <a:tab pos="5257800" algn="l"/>
              </a:tabLst>
            </a:pPr>
            <a:r>
              <a:rPr lang="en-US" sz="2800" dirty="0" smtClean="0">
                <a:effectLst>
                  <a:outerShdw blurRad="50800" dir="16200000" rotWithShape="0">
                    <a:schemeClr val="tx1">
                      <a:alpha val="40000"/>
                    </a:schemeClr>
                  </a:outerShdw>
                </a:effectLst>
              </a:rPr>
              <a:t>[ALZH]	</a:t>
            </a:r>
            <a:r>
              <a:rPr lang="bg-BG" sz="2800" b="0" dirty="0" smtClean="0">
                <a:effectLst>
                  <a:outerShdw blurRad="50800" dir="16200000" rotWithShape="0">
                    <a:schemeClr val="tx1">
                      <a:alpha val="40000"/>
                    </a:schemeClr>
                  </a:outerShdw>
                </a:effectLst>
              </a:rPr>
              <a:t>гл. 5.4, Е.2, Е.3</a:t>
            </a:r>
          </a:p>
          <a:p>
            <a:pPr marL="1309688" indent="-1309688">
              <a:tabLst>
                <a:tab pos="3835400" algn="l"/>
                <a:tab pos="5257800" algn="l"/>
              </a:tabLst>
            </a:pPr>
            <a:r>
              <a:rPr lang="en-US" sz="2800" dirty="0" smtClean="0">
                <a:effectLst>
                  <a:outerShdw blurRad="50800" dir="16200000" rotWithShape="0">
                    <a:schemeClr val="tx1">
                      <a:alpha val="40000"/>
                    </a:schemeClr>
                  </a:outerShdw>
                </a:effectLst>
              </a:rPr>
              <a:t>[BAGL]	</a:t>
            </a:r>
            <a:r>
              <a:rPr lang="bg-BG" sz="2800" b="0" dirty="0" smtClean="0">
                <a:effectLst>
                  <a:outerShdw blurRad="50800" dir="16200000" rotWithShape="0">
                    <a:schemeClr val="tx1">
                      <a:alpha val="40000"/>
                    </a:schemeClr>
                  </a:outerShdw>
                </a:effectLst>
              </a:rPr>
              <a:t>стр. 13-19</a:t>
            </a:r>
          </a:p>
          <a:p>
            <a:pPr marL="1309688" indent="-1309688"/>
            <a:endParaRPr lang="bg-BG" sz="2800" b="0" dirty="0" smtClean="0"/>
          </a:p>
          <a:p>
            <a:pPr marL="1309688" indent="-1309688"/>
            <a:r>
              <a:rPr lang="bg-BG" sz="2800" dirty="0" smtClean="0"/>
              <a:t>А също и:</a:t>
            </a:r>
          </a:p>
          <a:p>
            <a:pPr marL="685800" lvl="1"/>
            <a:r>
              <a:rPr lang="en-US" sz="2800" dirty="0" smtClean="0"/>
              <a:t>OpenGL - The Industry Standard for High Performance Graphics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>
                <a:hlinkClick r:id="rId3"/>
              </a:rPr>
              <a:t>http://www.opengl.org</a:t>
            </a:r>
            <a:endParaRPr lang="bg-BG" sz="2000" dirty="0" smtClean="0"/>
          </a:p>
          <a:p>
            <a:pPr marL="685800" lvl="1"/>
            <a:r>
              <a:rPr lang="en-US" sz="2800" dirty="0" err="1" smtClean="0"/>
              <a:t>Elica</a:t>
            </a:r>
            <a:r>
              <a:rPr lang="en-US" sz="2800" dirty="0" smtClean="0"/>
              <a:t> Logo Home Page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>
                <a:hlinkClick r:id="rId4"/>
              </a:rPr>
              <a:t>http://www.elica.net</a:t>
            </a:r>
            <a:endParaRPr lang="bg-BG" sz="16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Край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Моделиране в КГ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dirty="0" smtClean="0"/>
              <a:t>Основна дейност в КГ</a:t>
            </a:r>
          </a:p>
          <a:p>
            <a:pPr lvl="1"/>
            <a:r>
              <a:rPr lang="bg-BG" dirty="0" smtClean="0"/>
              <a:t>Моделиране и визуализиране на графични изображения и сцени</a:t>
            </a:r>
            <a:endParaRPr lang="en-US" dirty="0"/>
          </a:p>
        </p:txBody>
      </p:sp>
      <p:pic>
        <p:nvPicPr>
          <p:cNvPr id="215042" name="Picture 2"/>
          <p:cNvPicPr>
            <a:picLocks noChangeAspect="1" noChangeArrowheads="1"/>
          </p:cNvPicPr>
          <p:nvPr/>
        </p:nvPicPr>
        <p:blipFill>
          <a:blip r:embed="rId5" cstate="screen"/>
          <a:srcRect/>
          <a:stretch>
            <a:fillRect/>
          </a:stretch>
        </p:blipFill>
        <p:spPr bwMode="auto">
          <a:xfrm>
            <a:off x="457200" y="3715327"/>
            <a:ext cx="3444240" cy="2609273"/>
          </a:xfrm>
          <a:prstGeom prst="rect">
            <a:avLst/>
          </a:prstGeom>
          <a:ln w="12700" cap="sq">
            <a:solidFill>
              <a:schemeClr val="tx1"/>
            </a:solidFill>
            <a:prstDash val="solid"/>
            <a:miter lim="800000"/>
          </a:ln>
          <a:effectLst/>
        </p:spPr>
      </p:pic>
      <p:sp>
        <p:nvSpPr>
          <p:cNvPr id="26" name="Freeform 25"/>
          <p:cNvSpPr/>
          <p:nvPr/>
        </p:nvSpPr>
        <p:spPr>
          <a:xfrm>
            <a:off x="758191" y="3693137"/>
            <a:ext cx="3654396" cy="2634846"/>
          </a:xfrm>
          <a:custGeom>
            <a:avLst/>
            <a:gdLst>
              <a:gd name="connsiteX0" fmla="*/ 0 w 1435100"/>
              <a:gd name="connsiteY0" fmla="*/ 190500 h 1473200"/>
              <a:gd name="connsiteX1" fmla="*/ 0 w 1435100"/>
              <a:gd name="connsiteY1" fmla="*/ 1231900 h 1473200"/>
              <a:gd name="connsiteX2" fmla="*/ 1435100 w 1435100"/>
              <a:gd name="connsiteY2" fmla="*/ 1473200 h 1473200"/>
              <a:gd name="connsiteX3" fmla="*/ 1422400 w 1435100"/>
              <a:gd name="connsiteY3" fmla="*/ 0 h 1473200"/>
              <a:gd name="connsiteX4" fmla="*/ 0 w 1435100"/>
              <a:gd name="connsiteY4" fmla="*/ 190500 h 1473200"/>
              <a:gd name="connsiteX0" fmla="*/ 0 w 1667510"/>
              <a:gd name="connsiteY0" fmla="*/ 373380 h 1473200"/>
              <a:gd name="connsiteX1" fmla="*/ 232410 w 1667510"/>
              <a:gd name="connsiteY1" fmla="*/ 1231900 h 1473200"/>
              <a:gd name="connsiteX2" fmla="*/ 1667510 w 1667510"/>
              <a:gd name="connsiteY2" fmla="*/ 1473200 h 1473200"/>
              <a:gd name="connsiteX3" fmla="*/ 1654810 w 1667510"/>
              <a:gd name="connsiteY3" fmla="*/ 0 h 1473200"/>
              <a:gd name="connsiteX4" fmla="*/ 0 w 1667510"/>
              <a:gd name="connsiteY4" fmla="*/ 373380 h 1473200"/>
              <a:gd name="connsiteX0" fmla="*/ 0 w 1667510"/>
              <a:gd name="connsiteY0" fmla="*/ 373380 h 1473200"/>
              <a:gd name="connsiteX1" fmla="*/ 133350 w 1667510"/>
              <a:gd name="connsiteY1" fmla="*/ 1106170 h 1473200"/>
              <a:gd name="connsiteX2" fmla="*/ 1667510 w 1667510"/>
              <a:gd name="connsiteY2" fmla="*/ 1473200 h 1473200"/>
              <a:gd name="connsiteX3" fmla="*/ 1654810 w 1667510"/>
              <a:gd name="connsiteY3" fmla="*/ 0 h 1473200"/>
              <a:gd name="connsiteX4" fmla="*/ 0 w 1667510"/>
              <a:gd name="connsiteY4" fmla="*/ 373380 h 1473200"/>
              <a:gd name="connsiteX0" fmla="*/ 7620 w 1675130"/>
              <a:gd name="connsiteY0" fmla="*/ 373380 h 1473200"/>
              <a:gd name="connsiteX1" fmla="*/ 0 w 1675130"/>
              <a:gd name="connsiteY1" fmla="*/ 938530 h 1473200"/>
              <a:gd name="connsiteX2" fmla="*/ 1675130 w 1675130"/>
              <a:gd name="connsiteY2" fmla="*/ 1473200 h 1473200"/>
              <a:gd name="connsiteX3" fmla="*/ 1662430 w 1675130"/>
              <a:gd name="connsiteY3" fmla="*/ 0 h 1473200"/>
              <a:gd name="connsiteX4" fmla="*/ 7620 w 1675130"/>
              <a:gd name="connsiteY4" fmla="*/ 373380 h 1473200"/>
              <a:gd name="connsiteX0" fmla="*/ 0 w 1667510"/>
              <a:gd name="connsiteY0" fmla="*/ 373380 h 1473200"/>
              <a:gd name="connsiteX1" fmla="*/ 7620 w 1667510"/>
              <a:gd name="connsiteY1" fmla="*/ 866140 h 1473200"/>
              <a:gd name="connsiteX2" fmla="*/ 1667510 w 1667510"/>
              <a:gd name="connsiteY2" fmla="*/ 1473200 h 1473200"/>
              <a:gd name="connsiteX3" fmla="*/ 1654810 w 1667510"/>
              <a:gd name="connsiteY3" fmla="*/ 0 h 1473200"/>
              <a:gd name="connsiteX4" fmla="*/ 0 w 1667510"/>
              <a:gd name="connsiteY4" fmla="*/ 373380 h 1473200"/>
              <a:gd name="connsiteX0" fmla="*/ 0 w 3559810"/>
              <a:gd name="connsiteY0" fmla="*/ 1186180 h 2286000"/>
              <a:gd name="connsiteX1" fmla="*/ 7620 w 3559810"/>
              <a:gd name="connsiteY1" fmla="*/ 1678940 h 2286000"/>
              <a:gd name="connsiteX2" fmla="*/ 1667510 w 3559810"/>
              <a:gd name="connsiteY2" fmla="*/ 2286000 h 2286000"/>
              <a:gd name="connsiteX3" fmla="*/ 3559810 w 3559810"/>
              <a:gd name="connsiteY3" fmla="*/ 0 h 2286000"/>
              <a:gd name="connsiteX4" fmla="*/ 0 w 3559810"/>
              <a:gd name="connsiteY4" fmla="*/ 1186180 h 2286000"/>
              <a:gd name="connsiteX0" fmla="*/ 0 w 3585210"/>
              <a:gd name="connsiteY0" fmla="*/ 1186180 h 2679700"/>
              <a:gd name="connsiteX1" fmla="*/ 7620 w 3585210"/>
              <a:gd name="connsiteY1" fmla="*/ 1678940 h 2679700"/>
              <a:gd name="connsiteX2" fmla="*/ 3585210 w 3585210"/>
              <a:gd name="connsiteY2" fmla="*/ 2679700 h 2679700"/>
              <a:gd name="connsiteX3" fmla="*/ 3559810 w 3585210"/>
              <a:gd name="connsiteY3" fmla="*/ 0 h 2679700"/>
              <a:gd name="connsiteX4" fmla="*/ 0 w 3585210"/>
              <a:gd name="connsiteY4" fmla="*/ 1186180 h 2679700"/>
              <a:gd name="connsiteX0" fmla="*/ 0 w 3593709"/>
              <a:gd name="connsiteY0" fmla="*/ 1196610 h 2690130"/>
              <a:gd name="connsiteX1" fmla="*/ 7620 w 3593709"/>
              <a:gd name="connsiteY1" fmla="*/ 1689370 h 2690130"/>
              <a:gd name="connsiteX2" fmla="*/ 3585210 w 3593709"/>
              <a:gd name="connsiteY2" fmla="*/ 2690130 h 2690130"/>
              <a:gd name="connsiteX3" fmla="*/ 3593709 w 3593709"/>
              <a:gd name="connsiteY3" fmla="*/ 0 h 2690130"/>
              <a:gd name="connsiteX4" fmla="*/ 0 w 3593709"/>
              <a:gd name="connsiteY4" fmla="*/ 1196610 h 2690130"/>
              <a:gd name="connsiteX0" fmla="*/ 0 w 3661410"/>
              <a:gd name="connsiteY0" fmla="*/ 1196610 h 2423430"/>
              <a:gd name="connsiteX1" fmla="*/ 7620 w 3661410"/>
              <a:gd name="connsiteY1" fmla="*/ 1689370 h 2423430"/>
              <a:gd name="connsiteX2" fmla="*/ 3661410 w 3661410"/>
              <a:gd name="connsiteY2" fmla="*/ 2423430 h 2423430"/>
              <a:gd name="connsiteX3" fmla="*/ 3593709 w 3661410"/>
              <a:gd name="connsiteY3" fmla="*/ 0 h 2423430"/>
              <a:gd name="connsiteX4" fmla="*/ 0 w 3661410"/>
              <a:gd name="connsiteY4" fmla="*/ 1196610 h 2423430"/>
              <a:gd name="connsiteX0" fmla="*/ 0 w 3598248"/>
              <a:gd name="connsiteY0" fmla="*/ 1196610 h 2707369"/>
              <a:gd name="connsiteX1" fmla="*/ 7620 w 3598248"/>
              <a:gd name="connsiteY1" fmla="*/ 1689370 h 2707369"/>
              <a:gd name="connsiteX2" fmla="*/ 3598248 w 3598248"/>
              <a:gd name="connsiteY2" fmla="*/ 2707369 h 2707369"/>
              <a:gd name="connsiteX3" fmla="*/ 3593709 w 3598248"/>
              <a:gd name="connsiteY3" fmla="*/ 0 h 2707369"/>
              <a:gd name="connsiteX4" fmla="*/ 0 w 3598248"/>
              <a:gd name="connsiteY4" fmla="*/ 1196610 h 2707369"/>
              <a:gd name="connsiteX0" fmla="*/ 0 w 3691865"/>
              <a:gd name="connsiteY0" fmla="*/ 1165613 h 2676372"/>
              <a:gd name="connsiteX1" fmla="*/ 7620 w 3691865"/>
              <a:gd name="connsiteY1" fmla="*/ 1658373 h 2676372"/>
              <a:gd name="connsiteX2" fmla="*/ 3598248 w 3691865"/>
              <a:gd name="connsiteY2" fmla="*/ 2676372 h 2676372"/>
              <a:gd name="connsiteX3" fmla="*/ 3691865 w 3691865"/>
              <a:gd name="connsiteY3" fmla="*/ 0 h 2676372"/>
              <a:gd name="connsiteX4" fmla="*/ 0 w 3691865"/>
              <a:gd name="connsiteY4" fmla="*/ 1165613 h 2676372"/>
              <a:gd name="connsiteX0" fmla="*/ 0 w 3691865"/>
              <a:gd name="connsiteY0" fmla="*/ 1165613 h 2676372"/>
              <a:gd name="connsiteX1" fmla="*/ 7620 w 3691865"/>
              <a:gd name="connsiteY1" fmla="*/ 1658373 h 2676372"/>
              <a:gd name="connsiteX2" fmla="*/ 3598248 w 3691865"/>
              <a:gd name="connsiteY2" fmla="*/ 2676372 h 2676372"/>
              <a:gd name="connsiteX3" fmla="*/ 3638162 w 3691865"/>
              <a:gd name="connsiteY3" fmla="*/ 202005 h 2676372"/>
              <a:gd name="connsiteX4" fmla="*/ 3691865 w 3691865"/>
              <a:gd name="connsiteY4" fmla="*/ 0 h 2676372"/>
              <a:gd name="connsiteX5" fmla="*/ 0 w 3691865"/>
              <a:gd name="connsiteY5" fmla="*/ 1165613 h 2676372"/>
              <a:gd name="connsiteX0" fmla="*/ 0 w 3706037"/>
              <a:gd name="connsiteY0" fmla="*/ 1165613 h 2655707"/>
              <a:gd name="connsiteX1" fmla="*/ 7620 w 3706037"/>
              <a:gd name="connsiteY1" fmla="*/ 1658373 h 2655707"/>
              <a:gd name="connsiteX2" fmla="*/ 3701570 w 3706037"/>
              <a:gd name="connsiteY2" fmla="*/ 2655707 h 2655707"/>
              <a:gd name="connsiteX3" fmla="*/ 3638162 w 3706037"/>
              <a:gd name="connsiteY3" fmla="*/ 202005 h 2655707"/>
              <a:gd name="connsiteX4" fmla="*/ 3691865 w 3706037"/>
              <a:gd name="connsiteY4" fmla="*/ 0 h 2655707"/>
              <a:gd name="connsiteX5" fmla="*/ 0 w 3706037"/>
              <a:gd name="connsiteY5" fmla="*/ 1165613 h 2655707"/>
              <a:gd name="connsiteX0" fmla="*/ 0 w 3964148"/>
              <a:gd name="connsiteY0" fmla="*/ 1165613 h 2682980"/>
              <a:gd name="connsiteX1" fmla="*/ 7620 w 3964148"/>
              <a:gd name="connsiteY1" fmla="*/ 1658373 h 2682980"/>
              <a:gd name="connsiteX2" fmla="*/ 3701570 w 3964148"/>
              <a:gd name="connsiteY2" fmla="*/ 2655707 h 2682980"/>
              <a:gd name="connsiteX3" fmla="*/ 3648494 w 3964148"/>
              <a:gd name="connsiteY3" fmla="*/ 2247782 h 2682980"/>
              <a:gd name="connsiteX4" fmla="*/ 3638162 w 3964148"/>
              <a:gd name="connsiteY4" fmla="*/ 202005 h 2682980"/>
              <a:gd name="connsiteX5" fmla="*/ 3691865 w 3964148"/>
              <a:gd name="connsiteY5" fmla="*/ 0 h 2682980"/>
              <a:gd name="connsiteX6" fmla="*/ 0 w 3964148"/>
              <a:gd name="connsiteY6" fmla="*/ 1165613 h 2682980"/>
              <a:gd name="connsiteX0" fmla="*/ 0 w 3701570"/>
              <a:gd name="connsiteY0" fmla="*/ 1165613 h 2655707"/>
              <a:gd name="connsiteX1" fmla="*/ 7620 w 3701570"/>
              <a:gd name="connsiteY1" fmla="*/ 1658373 h 2655707"/>
              <a:gd name="connsiteX2" fmla="*/ 3701570 w 3701570"/>
              <a:gd name="connsiteY2" fmla="*/ 2655707 h 2655707"/>
              <a:gd name="connsiteX3" fmla="*/ 3648494 w 3701570"/>
              <a:gd name="connsiteY3" fmla="*/ 2247782 h 2655707"/>
              <a:gd name="connsiteX4" fmla="*/ 3638162 w 3701570"/>
              <a:gd name="connsiteY4" fmla="*/ 202005 h 2655707"/>
              <a:gd name="connsiteX5" fmla="*/ 3691865 w 3701570"/>
              <a:gd name="connsiteY5" fmla="*/ 0 h 2655707"/>
              <a:gd name="connsiteX6" fmla="*/ 0 w 3701570"/>
              <a:gd name="connsiteY6" fmla="*/ 1165613 h 2655707"/>
              <a:gd name="connsiteX0" fmla="*/ 0 w 3691865"/>
              <a:gd name="connsiteY0" fmla="*/ 1165613 h 2624416"/>
              <a:gd name="connsiteX1" fmla="*/ 7620 w 3691865"/>
              <a:gd name="connsiteY1" fmla="*/ 1658373 h 2624416"/>
              <a:gd name="connsiteX2" fmla="*/ 3628557 w 3691865"/>
              <a:gd name="connsiteY2" fmla="*/ 2624416 h 2624416"/>
              <a:gd name="connsiteX3" fmla="*/ 3648494 w 3691865"/>
              <a:gd name="connsiteY3" fmla="*/ 2247782 h 2624416"/>
              <a:gd name="connsiteX4" fmla="*/ 3638162 w 3691865"/>
              <a:gd name="connsiteY4" fmla="*/ 202005 h 2624416"/>
              <a:gd name="connsiteX5" fmla="*/ 3691865 w 3691865"/>
              <a:gd name="connsiteY5" fmla="*/ 0 h 2624416"/>
              <a:gd name="connsiteX6" fmla="*/ 0 w 3691865"/>
              <a:gd name="connsiteY6" fmla="*/ 1165613 h 2624416"/>
              <a:gd name="connsiteX0" fmla="*/ 0 w 3691865"/>
              <a:gd name="connsiteY0" fmla="*/ 1165613 h 2624416"/>
              <a:gd name="connsiteX1" fmla="*/ 7620 w 3691865"/>
              <a:gd name="connsiteY1" fmla="*/ 1658373 h 2624416"/>
              <a:gd name="connsiteX2" fmla="*/ 3628557 w 3691865"/>
              <a:gd name="connsiteY2" fmla="*/ 2624416 h 2624416"/>
              <a:gd name="connsiteX3" fmla="*/ 3648494 w 3691865"/>
              <a:gd name="connsiteY3" fmla="*/ 2247782 h 2624416"/>
              <a:gd name="connsiteX4" fmla="*/ 3638162 w 3691865"/>
              <a:gd name="connsiteY4" fmla="*/ 202005 h 2624416"/>
              <a:gd name="connsiteX5" fmla="*/ 3691865 w 3691865"/>
              <a:gd name="connsiteY5" fmla="*/ 0 h 2624416"/>
              <a:gd name="connsiteX6" fmla="*/ 0 w 3691865"/>
              <a:gd name="connsiteY6" fmla="*/ 1165613 h 2624416"/>
              <a:gd name="connsiteX0" fmla="*/ 0 w 3654396"/>
              <a:gd name="connsiteY0" fmla="*/ 1176043 h 2634846"/>
              <a:gd name="connsiteX1" fmla="*/ 7620 w 3654396"/>
              <a:gd name="connsiteY1" fmla="*/ 1668803 h 2634846"/>
              <a:gd name="connsiteX2" fmla="*/ 3628557 w 3654396"/>
              <a:gd name="connsiteY2" fmla="*/ 2634846 h 2634846"/>
              <a:gd name="connsiteX3" fmla="*/ 3648494 w 3654396"/>
              <a:gd name="connsiteY3" fmla="*/ 2258212 h 2634846"/>
              <a:gd name="connsiteX4" fmla="*/ 3638162 w 3654396"/>
              <a:gd name="connsiteY4" fmla="*/ 212435 h 2634846"/>
              <a:gd name="connsiteX5" fmla="*/ 3636236 w 3654396"/>
              <a:gd name="connsiteY5" fmla="*/ 0 h 2634846"/>
              <a:gd name="connsiteX6" fmla="*/ 0 w 3654396"/>
              <a:gd name="connsiteY6" fmla="*/ 1176043 h 2634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54396" h="2634846">
                <a:moveTo>
                  <a:pt x="0" y="1176043"/>
                </a:moveTo>
                <a:lnTo>
                  <a:pt x="7620" y="1668803"/>
                </a:lnTo>
                <a:lnTo>
                  <a:pt x="3628557" y="2634846"/>
                </a:lnTo>
                <a:cubicBezTo>
                  <a:pt x="3672311" y="2474439"/>
                  <a:pt x="3646893" y="2661947"/>
                  <a:pt x="3648494" y="2258212"/>
                </a:cubicBezTo>
                <a:cubicBezTo>
                  <a:pt x="3650095" y="1854477"/>
                  <a:pt x="3639544" y="567262"/>
                  <a:pt x="3638162" y="212435"/>
                </a:cubicBezTo>
                <a:lnTo>
                  <a:pt x="3636236" y="0"/>
                </a:lnTo>
                <a:lnTo>
                  <a:pt x="0" y="1176043"/>
                </a:lnTo>
                <a:close/>
              </a:path>
            </a:pathLst>
          </a:custGeom>
          <a:gradFill flip="none" rotWithShape="1">
            <a:gsLst>
              <a:gs pos="0">
                <a:srgbClr val="5E9EFF">
                  <a:alpha val="60000"/>
                </a:srgbClr>
              </a:gs>
              <a:gs pos="29000">
                <a:srgbClr val="85C2FF">
                  <a:alpha val="40000"/>
                </a:srgbClr>
              </a:gs>
              <a:gs pos="67000">
                <a:srgbClr val="C4D6EB">
                  <a:alpha val="20000"/>
                </a:srgbClr>
              </a:gs>
              <a:gs pos="100000">
                <a:srgbClr val="0070C0">
                  <a:alpha val="6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3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229"/>
          <a:stretch>
            <a:fillRect/>
          </a:stretch>
        </p:blipFill>
        <p:spPr bwMode="auto">
          <a:xfrm>
            <a:off x="775596" y="4886997"/>
            <a:ext cx="724608" cy="468217"/>
          </a:xfrm>
          <a:prstGeom prst="rect">
            <a:avLst/>
          </a:prstGeom>
          <a:ln w="38100" cap="rnd">
            <a:solidFill>
              <a:schemeClr val="tx1"/>
            </a:solidFill>
            <a:prstDash val="solid"/>
            <a:bevel/>
          </a:ln>
          <a:effectLst>
            <a:outerShdw blurRad="1524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12700">
            <a:bevelT w="63500" h="38100" prst="hardEdge"/>
            <a:extrusionClr>
              <a:srgbClr val="000000"/>
            </a:extrusionClr>
          </a:sp3d>
        </p:spPr>
      </p:pic>
      <p:pic>
        <p:nvPicPr>
          <p:cNvPr id="4" name="AniLogoSmall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7"/>
          <a:srcRect l="13727" t="1" r="-49019" b="-56522"/>
          <a:stretch/>
        </p:blipFill>
        <p:spPr>
          <a:xfrm>
            <a:off x="520118" y="3868176"/>
            <a:ext cx="603139" cy="550692"/>
          </a:xfrm>
          <a:prstGeom prst="rect">
            <a:avLst/>
          </a:prstGeom>
        </p:spPr>
      </p:pic>
      <p:pic>
        <p:nvPicPr>
          <p:cNvPr id="215043" name="Picture 3"/>
          <p:cNvPicPr>
            <a:picLocks noChangeAspect="1" noChangeArrowheads="1"/>
          </p:cNvPicPr>
          <p:nvPr/>
        </p:nvPicPr>
        <p:blipFill>
          <a:blip r:embed="rId8" cstate="screen"/>
          <a:srcRect/>
          <a:stretch>
            <a:fillRect/>
          </a:stretch>
        </p:blipFill>
        <p:spPr bwMode="auto">
          <a:xfrm>
            <a:off x="4394200" y="3703567"/>
            <a:ext cx="4216400" cy="2621033"/>
          </a:xfrm>
          <a:prstGeom prst="rect">
            <a:avLst/>
          </a:prstGeom>
          <a:ln w="12700" cap="sq">
            <a:solidFill>
              <a:schemeClr val="tx1"/>
            </a:solidFill>
            <a:prstDash val="solid"/>
            <a:miter lim="800000"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4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066" name="Picture 2" descr="C:\Pavel\Courses\Materials\Course.OKG 2012-13\OKG-09. Objects\ID-10012960.jpg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5562600" y="3276600"/>
            <a:ext cx="3581400" cy="3581400"/>
          </a:xfrm>
          <a:prstGeom prst="rect">
            <a:avLst/>
          </a:prstGeom>
          <a:noFill/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295400" y="274638"/>
            <a:ext cx="7848600" cy="1143000"/>
          </a:xfrm>
        </p:spPr>
        <p:txBody>
          <a:bodyPr>
            <a:normAutofit/>
          </a:bodyPr>
          <a:lstStyle/>
          <a:p>
            <a:r>
              <a:rPr lang="bg-BG" spc="-150" dirty="0" smtClean="0"/>
              <a:t>Интерактивно моделиране</a:t>
            </a:r>
            <a:endParaRPr lang="en-US" spc="-15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dirty="0" smtClean="0"/>
              <a:t>Софтуерни системи</a:t>
            </a:r>
          </a:p>
          <a:p>
            <a:pPr lvl="1"/>
            <a:r>
              <a:rPr lang="en-US" dirty="0" smtClean="0"/>
              <a:t>CAD/CAM</a:t>
            </a:r>
            <a:r>
              <a:rPr lang="bg-BG" dirty="0" smtClean="0"/>
              <a:t> системи 3</a:t>
            </a:r>
            <a:r>
              <a:rPr lang="en-US" dirty="0" smtClean="0"/>
              <a:t>D</a:t>
            </a:r>
            <a:r>
              <a:rPr lang="bg-BG" dirty="0" smtClean="0"/>
              <a:t> редактори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	   </a:t>
            </a:r>
            <a:r>
              <a:rPr lang="en-US" sz="2400" dirty="0" smtClean="0"/>
              <a:t>CAD  = computer-aided design</a:t>
            </a:r>
            <a:br>
              <a:rPr lang="en-US" sz="2400" dirty="0" smtClean="0"/>
            </a:br>
            <a:r>
              <a:rPr lang="en-US" sz="2400" dirty="0" smtClean="0"/>
              <a:t>	    CAM = computer-aided manufacturing</a:t>
            </a:r>
            <a:endParaRPr lang="bg-BG" dirty="0" smtClean="0"/>
          </a:p>
          <a:p>
            <a:pPr lvl="1">
              <a:buFont typeface="Calibri" pitchFamily="34" charset="0"/>
              <a:buChar char="–"/>
            </a:pPr>
            <a:r>
              <a:rPr lang="bg-BG" dirty="0" smtClean="0"/>
              <a:t>Използване за</a:t>
            </a:r>
            <a:br>
              <a:rPr lang="bg-BG" dirty="0" smtClean="0"/>
            </a:br>
            <a:r>
              <a:rPr lang="bg-BG" dirty="0" smtClean="0"/>
              <a:t>архитектурен и</a:t>
            </a:r>
            <a:br>
              <a:rPr lang="bg-BG" dirty="0" smtClean="0"/>
            </a:br>
            <a:r>
              <a:rPr lang="bg-BG" dirty="0" smtClean="0"/>
              <a:t>инженерен дизайн,</a:t>
            </a:r>
            <a:br>
              <a:rPr lang="bg-BG" dirty="0" smtClean="0"/>
            </a:br>
            <a:r>
              <a:rPr lang="bg-BG" dirty="0" smtClean="0"/>
              <a:t>виртуални 3</a:t>
            </a:r>
            <a:r>
              <a:rPr lang="en-US" dirty="0" smtClean="0"/>
              <a:t>D</a:t>
            </a:r>
            <a:r>
              <a:rPr lang="bg-BG" dirty="0" smtClean="0"/>
              <a:t> герои</a:t>
            </a:r>
            <a:br>
              <a:rPr lang="bg-BG" dirty="0" smtClean="0"/>
            </a:br>
            <a:r>
              <a:rPr lang="bg-BG" dirty="0" smtClean="0"/>
              <a:t>за филми и игри</a:t>
            </a:r>
          </a:p>
        </p:txBody>
      </p:sp>
      <p:sp>
        <p:nvSpPr>
          <p:cNvPr id="6" name="Rectangle 5"/>
          <p:cNvSpPr/>
          <p:nvPr/>
        </p:nvSpPr>
        <p:spPr>
          <a:xfrm>
            <a:off x="7162800" y="6596390"/>
            <a:ext cx="1981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bg-BG" sz="1100" dirty="0" smtClean="0">
                <a:solidFill>
                  <a:schemeClr val="bg1">
                    <a:lumMod val="50000"/>
                  </a:schemeClr>
                </a:solidFill>
              </a:rPr>
              <a:t>Снимка: </a:t>
            </a:r>
            <a:r>
              <a:rPr lang="en-US" sz="1100" dirty="0" err="1" smtClean="0">
                <a:solidFill>
                  <a:schemeClr val="bg1">
                    <a:lumMod val="50000"/>
                  </a:schemeClr>
                </a:solidFill>
              </a:rPr>
              <a:t>FreeDigitalPhotos.net</a:t>
            </a:r>
            <a:endParaRPr 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295400" y="76200"/>
            <a:ext cx="7848600" cy="4191000"/>
          </a:xfrm>
        </p:spPr>
        <p:txBody>
          <a:bodyPr>
            <a:normAutofit/>
          </a:bodyPr>
          <a:lstStyle/>
          <a:p>
            <a:r>
              <a:rPr lang="bg-BG" dirty="0" smtClean="0"/>
              <a:t>Графични примитиви</a:t>
            </a:r>
          </a:p>
          <a:p>
            <a:pPr lvl="1">
              <a:buFont typeface="Calibri" pitchFamily="34" charset="0"/>
              <a:buChar char="–"/>
            </a:pPr>
            <a:r>
              <a:rPr lang="bg-BG" dirty="0" smtClean="0"/>
              <a:t>Моделите се правят от широк набор графични примитиви, които допълнително се модифицират</a:t>
            </a:r>
          </a:p>
          <a:p>
            <a:pPr lvl="1">
              <a:buFont typeface="Calibri" pitchFamily="34" charset="0"/>
              <a:buChar char="–"/>
            </a:pPr>
            <a:r>
              <a:rPr lang="bg-BG" dirty="0" smtClean="0"/>
              <a:t>Някои среди имат и </a:t>
            </a:r>
            <a:r>
              <a:rPr lang="bg-BG" dirty="0" err="1" smtClean="0"/>
              <a:t>скриптови</a:t>
            </a:r>
            <a:r>
              <a:rPr lang="bg-BG" dirty="0" smtClean="0"/>
              <a:t> езици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7162800" y="6596390"/>
            <a:ext cx="1981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bg-BG" sz="1100" dirty="0" smtClean="0">
                <a:solidFill>
                  <a:schemeClr val="bg1">
                    <a:lumMod val="50000"/>
                  </a:schemeClr>
                </a:solidFill>
              </a:rPr>
              <a:t>Снимка: </a:t>
            </a:r>
            <a:r>
              <a:rPr lang="en-US" sz="1100" dirty="0" err="1" smtClean="0">
                <a:solidFill>
                  <a:schemeClr val="bg1">
                    <a:lumMod val="50000"/>
                  </a:schemeClr>
                </a:solidFill>
              </a:rPr>
              <a:t>blender.org</a:t>
            </a:r>
            <a:endParaRPr 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217091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2207162" y="2895600"/>
            <a:ext cx="5870038" cy="3602736"/>
          </a:xfrm>
          <a:prstGeom prst="rect">
            <a:avLst/>
          </a:prstGeom>
          <a:ln w="12700" cap="sq">
            <a:solidFill>
              <a:schemeClr val="tx1"/>
            </a:solidFill>
            <a:prstDash val="solid"/>
            <a:miter lim="800000"/>
          </a:ln>
          <a:effectLst/>
        </p:spPr>
      </p:pic>
    </p:spTree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115" name="Picture 3" descr="C:\Pavel\Courses\Materials\Course.OKG 2012-13\OKG-09. Objects\ID-10041815.jpg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 flipH="1">
            <a:off x="0" y="4250436"/>
            <a:ext cx="4495800" cy="2607564"/>
          </a:xfrm>
          <a:prstGeom prst="rect">
            <a:avLst/>
          </a:prstGeom>
          <a:noFill/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 smtClean="0"/>
              <a:t>Сканирани 2</a:t>
            </a:r>
            <a:r>
              <a:rPr lang="en-US" dirty="0" smtClean="0"/>
              <a:t>D</a:t>
            </a:r>
            <a:r>
              <a:rPr lang="bg-BG" dirty="0" smtClean="0"/>
              <a:t>/3</a:t>
            </a:r>
            <a:r>
              <a:rPr lang="en-US" dirty="0" smtClean="0"/>
              <a:t>D </a:t>
            </a:r>
            <a:r>
              <a:rPr lang="bg-BG" dirty="0" smtClean="0"/>
              <a:t>модели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Употреба</a:t>
            </a:r>
          </a:p>
          <a:p>
            <a:pPr lvl="1">
              <a:buFont typeface="Calibri" pitchFamily="34" charset="0"/>
              <a:buChar char="–"/>
            </a:pPr>
            <a:r>
              <a:rPr lang="bg-BG" dirty="0" smtClean="0"/>
              <a:t>Сканиране за медицински цели</a:t>
            </a:r>
          </a:p>
          <a:p>
            <a:pPr lvl="1">
              <a:buFont typeface="Calibri" pitchFamily="34" charset="0"/>
              <a:buChar char="–"/>
            </a:pPr>
            <a:r>
              <a:rPr lang="bg-BG" dirty="0" smtClean="0"/>
              <a:t>Сканиране за виртуални </a:t>
            </a:r>
            <a:r>
              <a:rPr lang="en-US" dirty="0" smtClean="0"/>
              <a:t>3D </a:t>
            </a:r>
            <a:r>
              <a:rPr lang="bg-BG" dirty="0" smtClean="0"/>
              <a:t>модели</a:t>
            </a:r>
          </a:p>
          <a:p>
            <a:pPr lvl="1">
              <a:buFont typeface="Calibri" pitchFamily="34" charset="0"/>
              <a:buChar char="–"/>
            </a:pPr>
            <a:r>
              <a:rPr lang="bg-BG" dirty="0" smtClean="0"/>
              <a:t>Създаване на първични модели, които се дообработват ръчно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7162800" y="6596390"/>
            <a:ext cx="1981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bg-BG" sz="1100" dirty="0" smtClean="0">
                <a:solidFill>
                  <a:schemeClr val="bg1">
                    <a:lumMod val="50000"/>
                  </a:schemeClr>
                </a:solidFill>
              </a:rPr>
              <a:t>Снимки: </a:t>
            </a:r>
            <a:r>
              <a:rPr lang="en-US" sz="1100" dirty="0" err="1" smtClean="0">
                <a:solidFill>
                  <a:schemeClr val="bg1">
                    <a:lumMod val="50000"/>
                  </a:schemeClr>
                </a:solidFill>
              </a:rPr>
              <a:t>FreeDigitalPhotos.net</a:t>
            </a:r>
            <a:endParaRPr 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218116" name="Picture 4" descr="C:\Pavel\Courses\Materials\Course.OKG 2012-13\OKG-09. Objects\ID-10014864.jpg"/>
          <p:cNvPicPr>
            <a:picLocks noChangeAspect="1" noChangeArrowheads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4406900" y="4572000"/>
            <a:ext cx="3251200" cy="2032000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Процедурно моделиране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0" y="1600200"/>
            <a:ext cx="7848600" cy="3048000"/>
          </a:xfrm>
        </p:spPr>
        <p:txBody>
          <a:bodyPr>
            <a:normAutofit/>
          </a:bodyPr>
          <a:lstStyle/>
          <a:p>
            <a:r>
              <a:rPr lang="bg-BG" dirty="0" smtClean="0"/>
              <a:t>Създаване чрез алгоритъм</a:t>
            </a:r>
          </a:p>
          <a:p>
            <a:pPr lvl="1">
              <a:buFont typeface="Calibri" pitchFamily="34" charset="0"/>
              <a:buChar char="–"/>
            </a:pPr>
            <a:r>
              <a:rPr lang="bg-BG" dirty="0" smtClean="0"/>
              <a:t>Традиционни геометрични обекти – сфера, куб, хиперболичен </a:t>
            </a:r>
            <a:r>
              <a:rPr lang="bg-BG" dirty="0" err="1" smtClean="0"/>
              <a:t>параболоид</a:t>
            </a:r>
            <a:endParaRPr lang="bg-BG" dirty="0" smtClean="0"/>
          </a:p>
          <a:p>
            <a:pPr lvl="1"/>
            <a:r>
              <a:rPr lang="bg-BG" dirty="0" smtClean="0"/>
              <a:t>Сложни</a:t>
            </a:r>
            <a:r>
              <a:rPr lang="en-US" dirty="0" smtClean="0"/>
              <a:t>,</a:t>
            </a:r>
            <a:r>
              <a:rPr lang="bg-BG" dirty="0" smtClean="0"/>
              <a:t> математически дефинирани</a:t>
            </a:r>
            <a:r>
              <a:rPr lang="en-US" dirty="0" smtClean="0"/>
              <a:t> </a:t>
            </a:r>
            <a:r>
              <a:rPr lang="bg-BG" dirty="0" smtClean="0"/>
              <a:t>форми, напр. фрактали</a:t>
            </a:r>
            <a:endParaRPr lang="en-US" dirty="0"/>
          </a:p>
        </p:txBody>
      </p:sp>
      <p:pic>
        <p:nvPicPr>
          <p:cNvPr id="219138" name="Picture 2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2133600" y="4419600"/>
            <a:ext cx="6096000" cy="2162908"/>
          </a:xfrm>
          <a:prstGeom prst="rect">
            <a:avLst/>
          </a:prstGeom>
          <a:ln w="12700" cap="sq">
            <a:solidFill>
              <a:schemeClr val="tx1"/>
            </a:solidFill>
            <a:prstDash val="solid"/>
            <a:miter lim="800000"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1033</Words>
  <Application>Microsoft Office PowerPoint</Application>
  <PresentationFormat>On-screen Show (4:3)</PresentationFormat>
  <Paragraphs>296</Paragraphs>
  <Slides>47</Slides>
  <Notes>47</Notes>
  <HiddenSlides>0</HiddenSlides>
  <MMClips>3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47</vt:i4>
      </vt:variant>
    </vt:vector>
  </HeadingPairs>
  <TitlesOfParts>
    <vt:vector size="50" baseType="lpstr">
      <vt:lpstr>Office Theme</vt:lpstr>
      <vt:lpstr>Equation</vt:lpstr>
      <vt:lpstr>Уравнение</vt:lpstr>
      <vt:lpstr>PowerPoint Presentation</vt:lpstr>
      <vt:lpstr>Съдържание</vt:lpstr>
      <vt:lpstr>Моделиране</vt:lpstr>
      <vt:lpstr>Графичните обекти</vt:lpstr>
      <vt:lpstr>Моделиране в КГ</vt:lpstr>
      <vt:lpstr>Интерактивно моделиране</vt:lpstr>
      <vt:lpstr>PowerPoint Presentation</vt:lpstr>
      <vt:lpstr>Сканирани 2D/3D модели</vt:lpstr>
      <vt:lpstr>Процедурно моделиране</vt:lpstr>
      <vt:lpstr>Други подходи</vt:lpstr>
      <vt:lpstr>Графични примитиви</vt:lpstr>
      <vt:lpstr>Графични примитиви</vt:lpstr>
      <vt:lpstr>Размерности</vt:lpstr>
      <vt:lpstr>PowerPoint Presentation</vt:lpstr>
      <vt:lpstr>Пример</vt:lpstr>
      <vt:lpstr>Графични примитиви</vt:lpstr>
      <vt:lpstr>Примитиви в OpenGL</vt:lpstr>
      <vt:lpstr>Илюстрация на OpenGL</vt:lpstr>
      <vt:lpstr>PowerPoint Presentation</vt:lpstr>
      <vt:lpstr>PowerPoint Presentation</vt:lpstr>
      <vt:lpstr>Примитиви в ThreeJS</vt:lpstr>
      <vt:lpstr>PowerPoint Presentation</vt:lpstr>
      <vt:lpstr>Свойства</vt:lpstr>
      <vt:lpstr>Свойства на обектите</vt:lpstr>
      <vt:lpstr>Позицията</vt:lpstr>
      <vt:lpstr>Размерът</vt:lpstr>
      <vt:lpstr>Ориентацията</vt:lpstr>
      <vt:lpstr>Поделементи</vt:lpstr>
      <vt:lpstr>Пет плюс пет пети примитивни примера (т.е. примери с примитиви)</vt:lpstr>
      <vt:lpstr>Куб с издутини</vt:lpstr>
      <vt:lpstr>Японска възглавница</vt:lpstr>
      <vt:lpstr>PowerPoint Presentation</vt:lpstr>
      <vt:lpstr>Форма за кекс</vt:lpstr>
      <vt:lpstr>Пеперуда</vt:lpstr>
      <vt:lpstr>PowerPoint Presentation</vt:lpstr>
      <vt:lpstr>Тор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А по-ръбест?</vt:lpstr>
      <vt:lpstr>PowerPoint Presentation</vt:lpstr>
      <vt:lpstr>Въпроси?</vt:lpstr>
      <vt:lpstr>Повече информация</vt:lpstr>
      <vt:lpstr>Край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2012-07-28T11:33:16Z</dcterms:created>
  <dcterms:modified xsi:type="dcterms:W3CDTF">2017-10-22T18:20:08Z</dcterms:modified>
</cp:coreProperties>
</file>